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  <p:sldMasterId id="2147483734" r:id="rId5"/>
    <p:sldMasterId id="2147483884" r:id="rId6"/>
    <p:sldMasterId id="2147483910" r:id="rId7"/>
    <p:sldMasterId id="2147483926" r:id="rId8"/>
    <p:sldMasterId id="2147483938" r:id="rId9"/>
  </p:sldMasterIdLst>
  <p:notesMasterIdLst>
    <p:notesMasterId r:id="rId17"/>
  </p:notesMasterIdLst>
  <p:sldIdLst>
    <p:sldId id="5789" r:id="rId10"/>
    <p:sldId id="6192" r:id="rId11"/>
    <p:sldId id="6194" r:id="rId12"/>
    <p:sldId id="6045" r:id="rId13"/>
    <p:sldId id="6206" r:id="rId14"/>
    <p:sldId id="6202" r:id="rId15"/>
    <p:sldId id="620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7FE83CD-772F-450C-A252-AFFB5A322298}">
          <p14:sldIdLst>
            <p14:sldId id="5789"/>
            <p14:sldId id="6192"/>
            <p14:sldId id="6194"/>
            <p14:sldId id="6045"/>
            <p14:sldId id="6206"/>
            <p14:sldId id="6202"/>
            <p14:sldId id="62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370084-B0D8-7A87-C6F4-920A0E0C69CF}" name="Pauline Albouy" initials="PA" userId="S::pauline.albouy@govhe.com::61db496a-473f-454a-95ac-49ca4c51b854" providerId="AD"/>
  <p188:author id="{B99435CA-21E2-E724-1F7B-E67D7C496416}" name="Inès de Chezelles" initials="Id" userId="S::ines.dechezelles@govhe.com::0ac73600-74b3-42e8-8a8f-3faab6fbcffc" providerId="AD"/>
  <p188:author id="{1E80A6F0-0CA5-4F8E-7822-11C8657B972A}" name="Orlane Stoven" initials="OS" userId="S::orlane.stoven@govhe.com::d18c74d9-46a5-4328-8d65-9ab4598f9819" providerId="AD"/>
  <p188:author id="{1EE888FE-9266-BC5A-3891-91FDB8673277}" name="Nina Bonnier" initials="NB" userId="4b58d394026c9e8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ine Boucher" initials="SB" lastIdx="19" clrIdx="0">
    <p:extLst>
      <p:ext uri="{19B8F6BF-5375-455C-9EA6-DF929625EA0E}">
        <p15:presenceInfo xmlns:p15="http://schemas.microsoft.com/office/powerpoint/2012/main" userId="S-1-5-21-1417001333-1960408961-1801674531-11155" providerId="AD"/>
      </p:ext>
    </p:extLst>
  </p:cmAuthor>
  <p:cmAuthor id="2" name="Mariana Beija" initials="MB" lastIdx="4" clrIdx="1">
    <p:extLst>
      <p:ext uri="{19B8F6BF-5375-455C-9EA6-DF929625EA0E}">
        <p15:presenceInfo xmlns:p15="http://schemas.microsoft.com/office/powerpoint/2012/main" userId="d2d5e5bf869fdace" providerId="Windows Live"/>
      </p:ext>
    </p:extLst>
  </p:cmAuthor>
  <p:cmAuthor id="3" name="CELINE BRUELLE" initials="CB" lastIdx="10" clrIdx="2">
    <p:extLst>
      <p:ext uri="{19B8F6BF-5375-455C-9EA6-DF929625EA0E}">
        <p15:presenceInfo xmlns:p15="http://schemas.microsoft.com/office/powerpoint/2012/main" userId="75d133438cc983d5" providerId="Windows Live"/>
      </p:ext>
    </p:extLst>
  </p:cmAuthor>
  <p:cmAuthor id="4" name="Nathalie CREGUT" initials="NC" lastIdx="2" clrIdx="3">
    <p:extLst>
      <p:ext uri="{19B8F6BF-5375-455C-9EA6-DF929625EA0E}">
        <p15:presenceInfo xmlns:p15="http://schemas.microsoft.com/office/powerpoint/2012/main" userId="136a10c6e2da593e" providerId="Windows Live"/>
      </p:ext>
    </p:extLst>
  </p:cmAuthor>
  <p:cmAuthor id="5" name="Mehdi Seqqat Dakhama" initials="MSD" lastIdx="2" clrIdx="4">
    <p:extLst>
      <p:ext uri="{19B8F6BF-5375-455C-9EA6-DF929625EA0E}">
        <p15:presenceInfo xmlns:p15="http://schemas.microsoft.com/office/powerpoint/2012/main" userId="669d5812c4e6b8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18D"/>
    <a:srgbClr val="E0E5EC"/>
    <a:srgbClr val="FEF8F4"/>
    <a:srgbClr val="FDEFE7"/>
    <a:srgbClr val="AFABAB"/>
    <a:srgbClr val="1D8B91"/>
    <a:srgbClr val="AB9702"/>
    <a:srgbClr val="B24B0E"/>
    <a:srgbClr val="401B41"/>
    <a:srgbClr val="602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B3B88-C006-4CDE-9A77-78EF76D5A5C0}" v="4" dt="2026-01-20T11:12:29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08"/>
  </p:normalViewPr>
  <p:slideViewPr>
    <p:cSldViewPr snapToGrid="0">
      <p:cViewPr varScale="1">
        <p:scale>
          <a:sx n="133" d="100"/>
          <a:sy n="133" d="100"/>
        </p:scale>
        <p:origin x="150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28466-3CA4-4749-A073-26CA409BDEC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4A17D-2AD0-4D93-9D89-4195E410E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0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F16DC-F4BD-316F-D26A-8FBE18869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6FD24F-5DA8-B0C9-4E76-ED79BE8DF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595C124-226A-D991-93BC-F634FCF1C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Rajouter bulle, </a:t>
            </a:r>
            <a:r>
              <a:rPr lang="fr-FR" err="1"/>
              <a:t>asterix</a:t>
            </a:r>
            <a:r>
              <a:rPr lang="fr-FR"/>
              <a:t> pour montée </a:t>
            </a:r>
            <a:r>
              <a:rPr lang="fr-FR" err="1"/>
              <a:t>progresseiv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CCBDAD-491F-7B8E-AA31-12A69D5D4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4A17D-2AD0-4D93-9D89-4195E410E3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2BADB-D8DC-420D-8E8F-6ED9C87D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323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70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3408D-DFBA-46E0-97E0-6B8BDFAD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28049-1559-4F25-A935-A1C04F1C4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22" y="1204109"/>
            <a:ext cx="11506200" cy="4143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18C8D-86DD-45CF-B48D-BBD63C33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46099-46E5-4EA6-87F8-422A42DF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67AB51-6432-45A9-B01C-47C4EBD1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1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E39ECB-076B-40EE-85AD-B20700B38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D3297F-DFC7-4CEC-A4F4-DBE55327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09BB0-63A4-4275-BECD-8DFF5FD4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5082-8046-4488-AFE7-27E76423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CD57C-3381-41C6-A4A7-362F955F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2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B994B5B5-BA1F-4771-81D3-371CEB32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/>
          </a:p>
        </p:txBody>
      </p:sp>
      <p:sp>
        <p:nvSpPr>
          <p:cNvPr id="9" name="Larme 8">
            <a:extLst>
              <a:ext uri="{FF2B5EF4-FFF2-40B4-BE49-F238E27FC236}">
                <a16:creationId xmlns:a16="http://schemas.microsoft.com/office/drawing/2014/main" id="{408351C6-EC3F-4D10-9A8C-E577FCDC955B}"/>
              </a:ext>
            </a:extLst>
          </p:cNvPr>
          <p:cNvSpPr/>
          <p:nvPr userDrawn="1"/>
        </p:nvSpPr>
        <p:spPr>
          <a:xfrm rot="5400000">
            <a:off x="11379716" y="6035249"/>
            <a:ext cx="786366" cy="838200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9816CEF-AF49-437B-B975-FA76FD854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447" y="3916223"/>
            <a:ext cx="4229101" cy="56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178D8DE7-82FE-4600-B2C5-76F08D6C0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53" y="6244950"/>
            <a:ext cx="600891" cy="41879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1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B503E-E0A7-47C1-9056-6410190A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549371-11A0-4971-842D-64F393E7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447" y="3916223"/>
            <a:ext cx="4229101" cy="5641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91C0F-B137-455E-8FB3-46DEB457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47BA3-41BA-4163-BF04-AAB8142B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FBAC6F-7108-415D-8F22-679CD7A8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81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6195D-F8E7-4484-868D-33DDE2A4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623986-67DC-48D9-AA88-A32C6D5F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E117A-241A-47AC-B15D-CE62AB9C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4D552E-5CE4-4B14-A7B2-28B2D673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848B8-6C72-4DD7-B54A-65E0F0D3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36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E6AC7-24FA-4B71-AF4C-0D1D780F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9E004E-B4BD-4A78-95DA-33199B314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53E36-0447-4D93-B8FD-2F60089D2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1C861-9127-4FD0-A4FF-3E3A8B7F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DC8628-3CE6-4B04-B272-231FBC0C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F8E32F-6600-4349-AEE9-89097FBD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6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1CE10-C6F3-4F7A-A8F3-1ED8BC32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30A320-8B2F-42CB-AA6F-162648AF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0B03B9-6748-4139-B30C-52AEE63BD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799E2E-5515-4193-ABB3-D3ABBBC4D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3127E6-BEC1-4106-806E-1BEDECDDE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442F9D-711B-44D0-AE1B-B0DD7DCD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BA9A0C-A217-4096-BF9E-70B01849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81677A-7D00-42FC-B77A-9F95A152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92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4FE48-D6A4-4688-AE32-F8FAD3F7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0872F5-8B2F-4131-B75F-4374CDF2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6065BE-3D13-413A-88E1-C2B69EE8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C67649-BF84-42FA-8879-638A09C4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62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F35776-9618-46C5-B4D5-BCD968B9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04684D-1987-4341-9ECD-DDF6DDF0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AE96E8-CE65-4129-B8AC-70D859BC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3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532C6-AD51-483E-844A-8389D3A4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510325-1F67-402C-8E6C-E8DEC4854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D16ED2-E440-4807-9C78-43DFA13B8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0C4AEC-90C0-411A-AFB5-C015D8A9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B22238-49F2-4554-AD6F-7E1AD669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BAE4A9-8074-4A6A-9F21-9FEAC7C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3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9650B-1F65-409A-AA28-C00D1E95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14"/>
            <a:ext cx="10515600" cy="201485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E3FD-CE2C-4800-A097-ACA5AC53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408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E7C4CC-DA2D-4CC5-97DB-EDCCD67D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8052" y="6234080"/>
            <a:ext cx="3095896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C7A3EB-58E3-4530-AD00-99B98549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277" y="6412982"/>
            <a:ext cx="477882" cy="429668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570EE5-88B2-48EB-A9AD-6D136765739B}"/>
              </a:ext>
            </a:extLst>
          </p:cNvPr>
          <p:cNvSpPr/>
          <p:nvPr userDrawn="1"/>
        </p:nvSpPr>
        <p:spPr>
          <a:xfrm>
            <a:off x="1920238" y="4668021"/>
            <a:ext cx="6907237" cy="11937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1610170-2BA1-4344-ABE3-32690E3E1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5809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71D92-E4B3-48F2-858C-D497B155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F513F4-7ABD-4E96-8F88-885B7F234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A66F41-871D-40EA-B115-2B3E30321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DBEE47-04BC-4C88-8EB1-F8230235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2CBD48-54A7-4EAB-A4E4-6F4E1EC0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37066C-8050-492C-A16E-FBB923F3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94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AAD29-9DD5-476D-8890-49E55487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806EF4-544B-48AE-82AC-C40CDA58E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81447" y="3916223"/>
            <a:ext cx="4229101" cy="5641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21E3A2-698B-4DDD-A3BD-726C5348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D0902A-CA78-4C30-B476-A83B611B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BE1654-0921-4CAB-8A5E-16473295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5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83E802-CA1E-4995-B59A-654061D31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E05658-62B4-4443-8A3A-43B047853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2BC73-D945-4CA3-9823-A2201E43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C70A-4DEE-4ADE-9967-F3A3215924D2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7BFC25-1119-4796-BFD8-73FC7FE8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3656F1-C2BA-48FD-A203-1E24753C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ADDF5-BE0A-4F2D-9CD3-72E839204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41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C1D5F-E629-45A5-A79B-CA7A56743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6419E7-9000-4956-B745-A155AD91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0169-636A-462B-8720-3B9B658D186A}" type="datetime1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0B56E-32E4-4956-8BA6-688F6B42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0290" y="6325853"/>
            <a:ext cx="3871420" cy="41879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2BADB-D8DC-420D-8E8F-6ED9C87D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323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9B9A8C8-9A4F-41DE-BE44-96D31B131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3" y="1159703"/>
            <a:ext cx="11516139" cy="479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965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C1D5F-E629-45A5-A79B-CA7A56743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6419E7-9000-4956-B745-A155AD91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0169-636A-462B-8720-3B9B658D186A}" type="datetime1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0B56E-32E4-4956-8BA6-688F6B42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0290" y="6325853"/>
            <a:ext cx="3871420" cy="41879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2BADB-D8DC-420D-8E8F-6ED9C87D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323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9B9A8C8-9A4F-41DE-BE44-96D31B131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3" y="1159703"/>
            <a:ext cx="11516139" cy="479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088418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9650B-1F65-409A-AA28-C00D1E95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14"/>
            <a:ext cx="10515600" cy="2014855"/>
          </a:xfr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E3FD-CE2C-4800-A097-ACA5AC53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4080"/>
            <a:ext cx="27432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E7C4CC-DA2D-4CC5-97DB-EDCCD67D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8052" y="6234080"/>
            <a:ext cx="3095896" cy="41879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C7A3EB-58E3-4530-AD00-99B98549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277" y="6412982"/>
            <a:ext cx="477882" cy="429668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570EE5-88B2-48EB-A9AD-6D136765739B}"/>
              </a:ext>
            </a:extLst>
          </p:cNvPr>
          <p:cNvSpPr/>
          <p:nvPr/>
        </p:nvSpPr>
        <p:spPr>
          <a:xfrm>
            <a:off x="1920238" y="4668021"/>
            <a:ext cx="6907237" cy="11937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1610170-2BA1-4344-ABE3-32690E3E1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214EF1A-9803-4E9E-9FA3-D29A298C0472}"/>
              </a:ext>
            </a:extLst>
          </p:cNvPr>
          <p:cNvSpPr/>
          <p:nvPr userDrawn="1"/>
        </p:nvSpPr>
        <p:spPr>
          <a:xfrm>
            <a:off x="1920238" y="4668021"/>
            <a:ext cx="6907237" cy="11937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0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75C35-466C-4DC3-82AE-66C05BD7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A56C5B-0842-46E8-99D9-46DE1B46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E0B28-A87F-4CF0-8552-8472F5B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59A35-4C21-4E44-9B8A-421560F5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15493A-A1FB-41EF-A37E-BD9F30B2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D569D1A-F776-4DBF-9B88-A664E39DA0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74A7714-3DD7-4451-B5EA-83343EC19A3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997934F-B525-47E9-AF4E-DA8FFD63E603}"/>
              </a:ext>
            </a:extLst>
          </p:cNvPr>
          <p:cNvSpPr txBox="1">
            <a:spLocks/>
          </p:cNvSpPr>
          <p:nvPr userDrawn="1"/>
        </p:nvSpPr>
        <p:spPr>
          <a:xfrm>
            <a:off x="11566876" y="6346426"/>
            <a:ext cx="600891" cy="418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747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A855D-5C35-4090-9EBF-93EE38F2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6E46DE-B34E-4E57-836F-7FFD4032F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7D37F9-F2B5-46A4-8A1F-71BAD44A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28DDA-EB3C-4DA5-A368-AD29E939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E1267D-DAE2-48E2-9246-AC4F94CC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9C066E-0C88-48AC-AB2E-B82B4603E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78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D572A1-3E3E-4A9E-8776-CEA4C8AA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5F7EAF-1D41-4C80-9A8B-6E398E80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DE456C-A7E3-4249-9735-7A2755D6F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857709-2290-4A3B-BFFA-38EE6FA3E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ADB5F4-DC5F-4602-9423-2599EF35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D44D7-77E8-4B83-952D-7594C190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97060F-8EC4-44ED-8B38-45642FF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EB2D2D0-8CAC-4E91-83DF-690E3DDC6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5558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5C022-7711-42A1-AA1F-25C6B58F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CCC230-F344-470F-878B-F49A42A8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9F1BF9-ECF4-4E74-BC68-9CDBE6BB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0FF897-24F1-42B6-82DF-F6CA0DA9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2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75C35-466C-4DC3-82AE-66C05BD7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A56C5B-0842-46E8-99D9-46DE1B46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E0B28-A87F-4CF0-8552-8472F5B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59A35-4C21-4E44-9B8A-421560F5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15493A-A1FB-41EF-A37E-BD9F30B2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D569D1A-F776-4DBF-9B88-A664E39DA0AC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04857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C9AAB5-F848-4033-973D-06DDE52D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D72EDB-7847-4A24-8256-A07ADD1C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4DBA93-8A20-4D6A-8838-E0899516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352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0C635-5CC8-4E77-BC62-39E51BD7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5472D-E1D6-490C-95FE-0276BE8B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66B0C4-7B8B-4992-B840-F9794151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91DCE-B6EB-4C04-8A8E-57259E4D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74E413-55AB-4D73-A59E-26F63854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F3A7F27-A60D-4658-AE92-86016309A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7829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C9C9-C10F-474D-A26B-950DA70B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33CAEC-D415-4C3D-8995-6AFCD54D9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F02CD0-9727-4A9E-892D-195BEA49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7E29F4-C26F-4AC8-993B-0F123334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3CBF62-86B1-4D8E-A5D9-B98D7F1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EF2D34-F6B1-4FDA-871A-FB979442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654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3408D-DFBA-46E0-97E0-6B8BDFAD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28049-1559-4F25-A935-A1C04F1C4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18C8D-86DD-45CF-B48D-BBD63C33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46099-46E5-4EA6-87F8-422A42DF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67AB51-6432-45A9-B01C-47C4EBD1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572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E39ECB-076B-40EE-85AD-B20700B38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D3297F-DFC7-4CEC-A4F4-DBE55327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09BB0-63A4-4275-BECD-8DFF5FD4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5082-8046-4488-AFE7-27E76423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CD57C-3381-41C6-A4A7-362F955F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41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lIns="90000" rIns="90000"/>
          <a:lstStyle>
            <a:lvl1pPr>
              <a:defRPr/>
            </a:lvl1pPr>
          </a:lstStyle>
          <a:p>
            <a:pPr lvl="0"/>
            <a:r>
              <a:rPr lang="fr-FR" noProof="0"/>
              <a:t>Ceci est le premier niveau de texte. Pour naviguer entre les niveaux: alt + maj + flèches de droite ou gauche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hangingPunct="0"/>
            <a:fld id="{47941728-D703-4BFD-A2EB-3B954619F0E0}" type="slidenum">
              <a:rPr lang="fr-FR" smtClean="0"/>
              <a:pPr hangingPunct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276932-9DAD-4801-A569-8CEE165FA3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hangingPunct="0"/>
            <a:r>
              <a:rPr lang="fr-FR"/>
              <a:t>Evaluation du projet article 51 Onco’link – Janvier 2025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6618B0C-EB00-7BA0-1D49-A09B45A5B6E1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62012" y="246996"/>
            <a:ext cx="421200" cy="200055"/>
          </a:xfrm>
          <a:prstGeom prst="rect">
            <a:avLst/>
          </a:prstGeom>
          <a:noFill/>
        </p:spPr>
        <p:txBody>
          <a:bodyPr vert="horz" wrap="square" tIns="90000" rIns="90000" bIns="90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EE2757"/>
              </a:buClr>
            </a:pPr>
            <a:r>
              <a:rPr lang="fr-FR" sz="800" b="1">
                <a:solidFill>
                  <a:schemeClr val="accent4"/>
                </a:solidFill>
              </a:rPr>
              <a:t>#03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15D0F10-0ECC-F856-5CF7-0C497DD879E0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83212" y="239024"/>
            <a:ext cx="10913463" cy="216000"/>
          </a:xfrm>
          <a:prstGeom prst="rect">
            <a:avLst/>
          </a:prstGeom>
          <a:noFill/>
        </p:spPr>
        <p:txBody>
          <a:bodyPr vert="horz" wrap="square" lIns="0" tIns="90000" rIns="0" bIns="90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EE2757"/>
              </a:buClr>
            </a:pPr>
            <a:r>
              <a:rPr lang="fr-FR" sz="800" b="1" cap="all">
                <a:solidFill>
                  <a:schemeClr val="tx2"/>
                </a:solidFill>
              </a:rPr>
              <a:t>|   Synthèse des résultats|   </a:t>
            </a:r>
          </a:p>
        </p:txBody>
      </p:sp>
    </p:spTree>
    <p:extLst>
      <p:ext uri="{BB962C8B-B14F-4D97-AF65-F5344CB8AC3E}">
        <p14:creationId xmlns:p14="http://schemas.microsoft.com/office/powerpoint/2010/main" val="3822432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2BADB-D8DC-420D-8E8F-6ED9C87D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323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62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9650B-1F65-409A-AA28-C00D1E95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14"/>
            <a:ext cx="10515600" cy="201485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E3FD-CE2C-4800-A097-ACA5AC53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408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E7C4CC-DA2D-4CC5-97DB-EDCCD67D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8052" y="6234080"/>
            <a:ext cx="3095896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C7A3EB-58E3-4530-AD00-99B98549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277" y="6412982"/>
            <a:ext cx="477882" cy="429668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570EE5-88B2-48EB-A9AD-6D136765739B}"/>
              </a:ext>
            </a:extLst>
          </p:cNvPr>
          <p:cNvSpPr/>
          <p:nvPr userDrawn="1"/>
        </p:nvSpPr>
        <p:spPr>
          <a:xfrm>
            <a:off x="1920238" y="4668021"/>
            <a:ext cx="6907237" cy="11937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1610170-2BA1-4344-ABE3-32690E3E1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95572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75C35-466C-4DC3-82AE-66C05BD7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A56C5B-0842-46E8-99D9-46DE1B46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E0B28-A87F-4CF0-8552-8472F5B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59A35-4C21-4E44-9B8A-421560F5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15493A-A1FB-41EF-A37E-BD9F30B2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D569D1A-F776-4DBF-9B88-A664E39DA0AC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59678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A855D-5C35-4090-9EBF-93EE38F2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6E46DE-B34E-4E57-836F-7FFD4032F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7D37F9-F2B5-46A4-8A1F-71BAD44A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28DDA-EB3C-4DA5-A368-AD29E939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E1267D-DAE2-48E2-9246-AC4F94CC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9C066E-0C88-48AC-AB2E-B82B4603E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1816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A855D-5C35-4090-9EBF-93EE38F2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6E46DE-B34E-4E57-836F-7FFD4032F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7D37F9-F2B5-46A4-8A1F-71BAD44A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28DDA-EB3C-4DA5-A368-AD29E939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E1267D-DAE2-48E2-9246-AC4F94CC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9C066E-0C88-48AC-AB2E-B82B4603E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48859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D572A1-3E3E-4A9E-8776-CEA4C8AA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5F7EAF-1D41-4C80-9A8B-6E398E80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DE456C-A7E3-4249-9735-7A2755D6F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857709-2290-4A3B-BFFA-38EE6FA3E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ADB5F4-DC5F-4602-9423-2599EF35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D44D7-77E8-4B83-952D-7594C190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97060F-8EC4-44ED-8B38-45642FF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EB2D2D0-8CAC-4E91-83DF-690E3DDC6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007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5C022-7711-42A1-AA1F-25C6B58F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CCC230-F344-470F-878B-F49A42A8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9F1BF9-ECF4-4E74-BC68-9CDBE6BB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0FF897-24F1-42B6-82DF-F6CA0DA9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1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C9AAB5-F848-4033-973D-06DDE52D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D72EDB-7847-4A24-8256-A07ADD1C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4DBA93-8A20-4D6A-8838-E0899516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654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0C635-5CC8-4E77-BC62-39E51BD7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5472D-E1D6-490C-95FE-0276BE8B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66B0C4-7B8B-4992-B840-F9794151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91DCE-B6EB-4C04-8A8E-57259E4D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74E413-55AB-4D73-A59E-26F63854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F3A7F27-A60D-4658-AE92-86016309A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65036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C9C9-C10F-474D-A26B-950DA70B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33CAEC-D415-4C3D-8995-6AFCD54D9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F02CD0-9727-4A9E-892D-195BEA49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7E29F4-C26F-4AC8-993B-0F123334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3CBF62-86B1-4D8E-A5D9-B98D7F1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EF2D34-F6B1-4FDA-871A-FB979442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561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3408D-DFBA-46E0-97E0-6B8BDFAD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28049-1559-4F25-A935-A1C04F1C4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22" y="1204109"/>
            <a:ext cx="11506200" cy="4143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18C8D-86DD-45CF-B48D-BBD63C33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46099-46E5-4EA6-87F8-422A42DF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67AB51-6432-45A9-B01C-47C4EBD1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079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E39ECB-076B-40EE-85AD-B20700B38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D3297F-DFC7-4CEC-A4F4-DBE55327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09BB0-63A4-4275-BECD-8DFF5FD4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5082-8046-4488-AFE7-27E76423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CD57C-3381-41C6-A4A7-362F955F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2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2044018" y="2104091"/>
            <a:ext cx="8103965" cy="264981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defRPr sz="3600" b="1">
                <a:solidFill>
                  <a:schemeClr val="bg1"/>
                </a:solidFill>
              </a:defRPr>
            </a:lvl2pPr>
            <a:lvl3pPr algn="ctr">
              <a:defRPr sz="3600" b="1">
                <a:solidFill>
                  <a:schemeClr val="bg1"/>
                </a:solidFill>
              </a:defRPr>
            </a:lvl3pPr>
            <a:lvl4pPr algn="ctr">
              <a:defRPr sz="3600" b="1">
                <a:solidFill>
                  <a:schemeClr val="bg1"/>
                </a:solidFill>
              </a:defRPr>
            </a:lvl4pPr>
            <a:lvl5pPr algn="ctr"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5000" y="840150"/>
            <a:ext cx="1802000" cy="5500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195000" y="5464904"/>
            <a:ext cx="1802000" cy="5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1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C1D5F-E629-45A5-A79B-CA7A56743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6419E7-9000-4956-B745-A155AD91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0169-636A-462B-8720-3B9B658D186A}" type="datetime1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0B56E-32E4-4956-8BA6-688F6B42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0290" y="6325853"/>
            <a:ext cx="3871420" cy="41879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2BADB-D8DC-420D-8E8F-6ED9C87D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323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9B9A8C8-9A4F-41DE-BE44-96D31B131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3" y="1159703"/>
            <a:ext cx="11516139" cy="479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09745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9650B-1F65-409A-AA28-C00D1E95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14"/>
            <a:ext cx="10515600" cy="2014855"/>
          </a:xfr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E3FD-CE2C-4800-A097-ACA5AC53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4080"/>
            <a:ext cx="27432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E7C4CC-DA2D-4CC5-97DB-EDCCD67D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8052" y="6234080"/>
            <a:ext cx="3095896" cy="41879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C7A3EB-58E3-4530-AD00-99B98549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277" y="6412982"/>
            <a:ext cx="477882" cy="429668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570EE5-88B2-48EB-A9AD-6D136765739B}"/>
              </a:ext>
            </a:extLst>
          </p:cNvPr>
          <p:cNvSpPr/>
          <p:nvPr/>
        </p:nvSpPr>
        <p:spPr>
          <a:xfrm>
            <a:off x="1920238" y="4668021"/>
            <a:ext cx="6907237" cy="11937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1610170-2BA1-4344-ABE3-32690E3E1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214EF1A-9803-4E9E-9FA3-D29A298C0472}"/>
              </a:ext>
            </a:extLst>
          </p:cNvPr>
          <p:cNvSpPr/>
          <p:nvPr userDrawn="1"/>
        </p:nvSpPr>
        <p:spPr>
          <a:xfrm>
            <a:off x="1920238" y="4668021"/>
            <a:ext cx="6907237" cy="11937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9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D572A1-3E3E-4A9E-8776-CEA4C8AA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5F7EAF-1D41-4C80-9A8B-6E398E80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DE456C-A7E3-4249-9735-7A2755D6F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857709-2290-4A3B-BFFA-38EE6FA3E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ADB5F4-DC5F-4602-9423-2599EF35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D44D7-77E8-4B83-952D-7594C190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97060F-8EC4-44ED-8B38-45642FF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EB2D2D0-8CAC-4E91-83DF-690E3DDC6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13824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75C35-466C-4DC3-82AE-66C05BD7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A56C5B-0842-46E8-99D9-46DE1B46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E0B28-A87F-4CF0-8552-8472F5B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59A35-4C21-4E44-9B8A-421560F5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15493A-A1FB-41EF-A37E-BD9F30B2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D569D1A-F776-4DBF-9B88-A664E39DA0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74A7714-3DD7-4451-B5EA-83343EC19A3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997934F-B525-47E9-AF4E-DA8FFD63E603}"/>
              </a:ext>
            </a:extLst>
          </p:cNvPr>
          <p:cNvSpPr txBox="1">
            <a:spLocks/>
          </p:cNvSpPr>
          <p:nvPr userDrawn="1"/>
        </p:nvSpPr>
        <p:spPr>
          <a:xfrm>
            <a:off x="11566876" y="6346426"/>
            <a:ext cx="600891" cy="418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962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A855D-5C35-4090-9EBF-93EE38F2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6E46DE-B34E-4E57-836F-7FFD4032F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7D37F9-F2B5-46A4-8A1F-71BAD44A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28DDA-EB3C-4DA5-A368-AD29E939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E1267D-DAE2-48E2-9246-AC4F94CC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9C066E-0C88-48AC-AB2E-B82B4603E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6693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D572A1-3E3E-4A9E-8776-CEA4C8AA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5F7EAF-1D41-4C80-9A8B-6E398E80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DE456C-A7E3-4249-9735-7A2755D6F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857709-2290-4A3B-BFFA-38EE6FA3E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ADB5F4-DC5F-4602-9423-2599EF35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D44D7-77E8-4B83-952D-7594C190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97060F-8EC4-44ED-8B38-45642FF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EB2D2D0-8CAC-4E91-83DF-690E3DDC6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30476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5C022-7711-42A1-AA1F-25C6B58F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CCC230-F344-470F-878B-F49A42A8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9F1BF9-ECF4-4E74-BC68-9CDBE6BB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0FF897-24F1-42B6-82DF-F6CA0DA9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661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C9AAB5-F848-4033-973D-06DDE52D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D72EDB-7847-4A24-8256-A07ADD1C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4DBA93-8A20-4D6A-8838-E0899516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499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0C635-5CC8-4E77-BC62-39E51BD7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5472D-E1D6-490C-95FE-0276BE8B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66B0C4-7B8B-4992-B840-F9794151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91DCE-B6EB-4C04-8A8E-57259E4D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74E413-55AB-4D73-A59E-26F63854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F3A7F27-A60D-4658-AE92-86016309A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54578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C9C9-C10F-474D-A26B-950DA70B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33CAEC-D415-4C3D-8995-6AFCD54D9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F02CD0-9727-4A9E-892D-195BEA49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7E29F4-C26F-4AC8-993B-0F123334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3CBF62-86B1-4D8E-A5D9-B98D7F1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EF2D34-F6B1-4FDA-871A-FB979442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37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3408D-DFBA-46E0-97E0-6B8BDFAD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28049-1559-4F25-A935-A1C04F1C4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18C8D-86DD-45CF-B48D-BBD63C33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46099-46E5-4EA6-87F8-422A42DF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67AB51-6432-45A9-B01C-47C4EBD1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855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E39ECB-076B-40EE-85AD-B20700B38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D3297F-DFC7-4CEC-A4F4-DBE55327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09BB0-63A4-4275-BECD-8DFF5FD4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5082-8046-4488-AFE7-27E76423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CD57C-3381-41C6-A4A7-362F955F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654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C1D5F-E629-45A5-A79B-CA7A56743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6419E7-9000-4956-B745-A155AD91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0169-636A-462B-8720-3B9B658D186A}" type="datetime1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0B56E-32E4-4956-8BA6-688F6B42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0290" y="6325853"/>
            <a:ext cx="3871420" cy="41879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2BADB-D8DC-420D-8E8F-6ED9C87D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323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9B9A8C8-9A4F-41DE-BE44-96D31B131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3" y="1159703"/>
            <a:ext cx="11516139" cy="479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21641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5C022-7711-42A1-AA1F-25C6B58F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CCC230-F344-470F-878B-F49A42A8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9F1BF9-ECF4-4E74-BC68-9CDBE6BB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0FF897-24F1-42B6-82DF-F6CA0DA9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407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9650B-1F65-409A-AA28-C00D1E95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14"/>
            <a:ext cx="10515600" cy="2014855"/>
          </a:xfr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E3FD-CE2C-4800-A097-ACA5AC53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4080"/>
            <a:ext cx="27432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E7C4CC-DA2D-4CC5-97DB-EDCCD67D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8052" y="6234080"/>
            <a:ext cx="3095896" cy="41879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C7A3EB-58E3-4530-AD00-99B98549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277" y="6412982"/>
            <a:ext cx="477882" cy="429668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570EE5-88B2-48EB-A9AD-6D136765739B}"/>
              </a:ext>
            </a:extLst>
          </p:cNvPr>
          <p:cNvSpPr/>
          <p:nvPr/>
        </p:nvSpPr>
        <p:spPr>
          <a:xfrm>
            <a:off x="1920238" y="4668021"/>
            <a:ext cx="6907237" cy="11937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1610170-2BA1-4344-ABE3-32690E3E1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214EF1A-9803-4E9E-9FA3-D29A298C0472}"/>
              </a:ext>
            </a:extLst>
          </p:cNvPr>
          <p:cNvSpPr/>
          <p:nvPr userDrawn="1"/>
        </p:nvSpPr>
        <p:spPr>
          <a:xfrm>
            <a:off x="1920238" y="4668021"/>
            <a:ext cx="6907237" cy="11937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41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75C35-466C-4DC3-82AE-66C05BD7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A56C5B-0842-46E8-99D9-46DE1B46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E0B28-A87F-4CF0-8552-8472F5B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59A35-4C21-4E44-9B8A-421560F5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15493A-A1FB-41EF-A37E-BD9F30B2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D569D1A-F776-4DBF-9B88-A664E39DA0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74A7714-3DD7-4451-B5EA-83343EC19A3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997934F-B525-47E9-AF4E-DA8FFD63E603}"/>
              </a:ext>
            </a:extLst>
          </p:cNvPr>
          <p:cNvSpPr txBox="1">
            <a:spLocks/>
          </p:cNvSpPr>
          <p:nvPr userDrawn="1"/>
        </p:nvSpPr>
        <p:spPr>
          <a:xfrm>
            <a:off x="11566876" y="6346426"/>
            <a:ext cx="600891" cy="418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876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A855D-5C35-4090-9EBF-93EE38F2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6E46DE-B34E-4E57-836F-7FFD4032F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7D37F9-F2B5-46A4-8A1F-71BAD44A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28DDA-EB3C-4DA5-A368-AD29E939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E1267D-DAE2-48E2-9246-AC4F94CC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9C066E-0C88-48AC-AB2E-B82B4603E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5772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D572A1-3E3E-4A9E-8776-CEA4C8AA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5F7EAF-1D41-4C80-9A8B-6E398E80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DE456C-A7E3-4249-9735-7A2755D6F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857709-2290-4A3B-BFFA-38EE6FA3E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ADB5F4-DC5F-4602-9423-2599EF35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D44D7-77E8-4B83-952D-7594C190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97060F-8EC4-44ED-8B38-45642FF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EB2D2D0-8CAC-4E91-83DF-690E3DDC6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5453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5C022-7711-42A1-AA1F-25C6B58F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CCC230-F344-470F-878B-F49A42A8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9F1BF9-ECF4-4E74-BC68-9CDBE6BB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0FF897-24F1-42B6-82DF-F6CA0DA9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0201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C9AAB5-F848-4033-973D-06DDE52D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D72EDB-7847-4A24-8256-A07ADD1C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4DBA93-8A20-4D6A-8838-E0899516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402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0C635-5CC8-4E77-BC62-39E51BD7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5472D-E1D6-490C-95FE-0276BE8B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66B0C4-7B8B-4992-B840-F9794151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91DCE-B6EB-4C04-8A8E-57259E4D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74E413-55AB-4D73-A59E-26F63854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F3A7F27-A60D-4658-AE92-86016309A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795847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C9C9-C10F-474D-A26B-950DA70B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33CAEC-D415-4C3D-8995-6AFCD54D9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F02CD0-9727-4A9E-892D-195BEA49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7E29F4-C26F-4AC8-993B-0F123334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3CBF62-86B1-4D8E-A5D9-B98D7F1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EF2D34-F6B1-4FDA-871A-FB979442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32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3408D-DFBA-46E0-97E0-6B8BDFAD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28049-1559-4F25-A935-A1C04F1C4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18C8D-86DD-45CF-B48D-BBD63C33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46099-46E5-4EA6-87F8-422A42DF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67AB51-6432-45A9-B01C-47C4EBD1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193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E39ECB-076B-40EE-85AD-B20700B38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D3297F-DFC7-4CEC-A4F4-DBE55327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09BB0-63A4-4275-BECD-8DFF5FD4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5082-8046-4488-AFE7-27E76423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CD57C-3381-41C6-A4A7-362F955F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3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C9AAB5-F848-4033-973D-06DDE52D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D72EDB-7847-4A24-8256-A07ADD1C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4DBA93-8A20-4D6A-8838-E0899516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6439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2BADB-D8DC-420D-8E8F-6ED9C87D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323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14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0C635-5CC8-4E77-BC62-39E51BD7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5472D-E1D6-490C-95FE-0276BE8B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66B0C4-7B8B-4992-B840-F9794151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91DCE-B6EB-4C04-8A8E-57259E4D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74E413-55AB-4D73-A59E-26F63854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F3A7F27-A60D-4658-AE92-86016309A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071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C9C9-C10F-474D-A26B-950DA70B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33CAEC-D415-4C3D-8995-6AFCD54D9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F02CD0-9727-4A9E-892D-195BEA49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7E29F4-C26F-4AC8-993B-0F123334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3CBF62-86B1-4D8E-A5D9-B98D7F1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EF2D34-F6B1-4FDA-871A-FB979442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63F3-0096-47C9-9189-84FD82E7C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9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5BA306B5-F17B-4A22-81D9-31AF2A06A945}"/>
              </a:ext>
            </a:extLst>
          </p:cNvPr>
          <p:cNvSpPr/>
          <p:nvPr userDrawn="1"/>
        </p:nvSpPr>
        <p:spPr>
          <a:xfrm rot="5400000">
            <a:off x="11549453" y="6196052"/>
            <a:ext cx="635738" cy="719546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avec coin arrondi 6">
            <a:extLst>
              <a:ext uri="{FF2B5EF4-FFF2-40B4-BE49-F238E27FC236}">
                <a16:creationId xmlns:a16="http://schemas.microsoft.com/office/drawing/2014/main" id="{36C8911F-0CEC-433E-9C0F-C6B14FB163CB}"/>
              </a:ext>
            </a:extLst>
          </p:cNvPr>
          <p:cNvSpPr/>
          <p:nvPr userDrawn="1"/>
        </p:nvSpPr>
        <p:spPr>
          <a:xfrm>
            <a:off x="-3" y="-9074"/>
            <a:ext cx="11151707" cy="84081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12069C7-1DDA-4367-B6BA-698D02BC7FB2}"/>
              </a:ext>
            </a:extLst>
          </p:cNvPr>
          <p:cNvSpPr txBox="1">
            <a:spLocks/>
          </p:cNvSpPr>
          <p:nvPr userDrawn="1"/>
        </p:nvSpPr>
        <p:spPr>
          <a:xfrm>
            <a:off x="-1" y="11887"/>
            <a:ext cx="10747718" cy="798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illeniaUPC" panose="020B0502040204020203" pitchFamily="18" charset="-34"/>
                <a:ea typeface="+mj-ea"/>
                <a:cs typeface="DilleniaUPC" panose="020B0502040204020203" pitchFamily="18" charset="-34"/>
              </a:defRPr>
            </a:lvl1pPr>
          </a:lstStyle>
          <a:p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374D047-9413-46D6-863D-A2D8D371784B}"/>
              </a:ext>
            </a:extLst>
          </p:cNvPr>
          <p:cNvSpPr txBox="1">
            <a:spLocks/>
          </p:cNvSpPr>
          <p:nvPr userDrawn="1"/>
        </p:nvSpPr>
        <p:spPr>
          <a:xfrm>
            <a:off x="2405574" y="4711552"/>
            <a:ext cx="5936566" cy="11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C39D119D-1B6E-4BD1-965E-D4E76C923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8814" y="6373262"/>
            <a:ext cx="577016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594D97-DF97-4897-9D42-48DFCA32F3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4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FC7F8E9-54E6-49DE-80A8-05D8FE1CD455}"/>
              </a:ext>
            </a:extLst>
          </p:cNvPr>
          <p:cNvSpPr/>
          <p:nvPr userDrawn="1"/>
        </p:nvSpPr>
        <p:spPr>
          <a:xfrm>
            <a:off x="3981447" y="3861677"/>
            <a:ext cx="4229101" cy="56413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940DE5-DB43-4D01-813D-B1451A29F472}"/>
              </a:ext>
            </a:extLst>
          </p:cNvPr>
          <p:cNvSpPr/>
          <p:nvPr userDrawn="1"/>
        </p:nvSpPr>
        <p:spPr>
          <a:xfrm>
            <a:off x="-3" y="2230583"/>
            <a:ext cx="12192003" cy="13346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ED3837-9FCA-4679-8E5F-F01F74B3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DF0F1706-5D6D-44CF-8E6B-B5AAD36A32C8}"/>
              </a:ext>
            </a:extLst>
          </p:cNvPr>
          <p:cNvSpPr/>
          <p:nvPr userDrawn="1"/>
        </p:nvSpPr>
        <p:spPr>
          <a:xfrm rot="5400000">
            <a:off x="11379716" y="6035249"/>
            <a:ext cx="786366" cy="838200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DE16643-F9B8-4067-BA5B-793A14BCB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53" y="6244950"/>
            <a:ext cx="600891" cy="41879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7DF5AA36-9E6B-47F4-B220-518FEF300F31}"/>
              </a:ext>
            </a:extLst>
          </p:cNvPr>
          <p:cNvSpPr/>
          <p:nvPr userDrawn="1"/>
        </p:nvSpPr>
        <p:spPr>
          <a:xfrm>
            <a:off x="-3" y="0"/>
            <a:ext cx="10747717" cy="1334639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cap="small" baseline="0">
                <a:latin typeface="Segoe UI Semibold" panose="020B0702040204020203" pitchFamily="34" charset="0"/>
                <a:cs typeface="Segoe UI Semibold" panose="020B0702040204020203" pitchFamily="34" charset="0"/>
              </a:rPr>
              <a:t>Expérimentation Thérapies Orales</a:t>
            </a:r>
            <a:endParaRPr lang="fr-FR" sz="3600" cap="small" baseline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51A9E9-5CBB-462B-A27E-1C94A35D9F9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9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5BA306B5-F17B-4A22-81D9-31AF2A06A945}"/>
              </a:ext>
            </a:extLst>
          </p:cNvPr>
          <p:cNvSpPr/>
          <p:nvPr/>
        </p:nvSpPr>
        <p:spPr>
          <a:xfrm rot="5400000">
            <a:off x="11549453" y="6196052"/>
            <a:ext cx="635738" cy="719546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4DBEF5-3FBC-4A58-9B75-7BB5AE5E0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22" y="1204109"/>
            <a:ext cx="11506200" cy="41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8DE7A-41F1-43CA-A8F7-EFF3C0F6F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5CB2-BAA4-4805-AD51-362FDDBF33AC}" type="datetime1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454B6-0421-45DE-BCDC-F63D284B3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Rectangle : avec coin arrondi 6">
            <a:extLst>
              <a:ext uri="{FF2B5EF4-FFF2-40B4-BE49-F238E27FC236}">
                <a16:creationId xmlns:a16="http://schemas.microsoft.com/office/drawing/2014/main" id="{36C8911F-0CEC-433E-9C0F-C6B14FB163CB}"/>
              </a:ext>
            </a:extLst>
          </p:cNvPr>
          <p:cNvSpPr/>
          <p:nvPr/>
        </p:nvSpPr>
        <p:spPr>
          <a:xfrm>
            <a:off x="-3" y="-9074"/>
            <a:ext cx="11151707" cy="6761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12069C7-1DDA-4367-B6BA-698D02BC7FB2}"/>
              </a:ext>
            </a:extLst>
          </p:cNvPr>
          <p:cNvSpPr txBox="1">
            <a:spLocks/>
          </p:cNvSpPr>
          <p:nvPr/>
        </p:nvSpPr>
        <p:spPr>
          <a:xfrm>
            <a:off x="-1" y="11887"/>
            <a:ext cx="10747718" cy="798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illeniaUPC" panose="020B0502040204020203" pitchFamily="18" charset="-34"/>
                <a:ea typeface="+mj-ea"/>
                <a:cs typeface="DilleniaUPC" panose="020B0502040204020203" pitchFamily="18" charset="-34"/>
              </a:defRPr>
            </a:lvl1pPr>
          </a:lstStyle>
          <a:p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374D047-9413-46D6-863D-A2D8D371784B}"/>
              </a:ext>
            </a:extLst>
          </p:cNvPr>
          <p:cNvSpPr txBox="1">
            <a:spLocks/>
          </p:cNvSpPr>
          <p:nvPr/>
        </p:nvSpPr>
        <p:spPr>
          <a:xfrm>
            <a:off x="2405574" y="4711552"/>
            <a:ext cx="5936566" cy="11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C39D119D-1B6E-4BD1-965E-D4E76C923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079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AEAE0479-F835-41A3-BA18-14DB6150763D}"/>
              </a:ext>
            </a:extLst>
          </p:cNvPr>
          <p:cNvSpPr/>
          <p:nvPr userDrawn="1"/>
        </p:nvSpPr>
        <p:spPr>
          <a:xfrm rot="5400000">
            <a:off x="11549453" y="6196052"/>
            <a:ext cx="635738" cy="719546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8CF6536C-1A7A-403F-B405-AD57129EBC3C}"/>
              </a:ext>
            </a:extLst>
          </p:cNvPr>
          <p:cNvSpPr/>
          <p:nvPr userDrawn="1"/>
        </p:nvSpPr>
        <p:spPr>
          <a:xfrm>
            <a:off x="-3" y="-9074"/>
            <a:ext cx="11151707" cy="655139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B0564ED-39B1-4B07-B59C-0DF9960A151F}"/>
              </a:ext>
            </a:extLst>
          </p:cNvPr>
          <p:cNvSpPr txBox="1">
            <a:spLocks/>
          </p:cNvSpPr>
          <p:nvPr userDrawn="1"/>
        </p:nvSpPr>
        <p:spPr>
          <a:xfrm>
            <a:off x="-1" y="11887"/>
            <a:ext cx="10747718" cy="798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illeniaUPC" panose="020B0502040204020203" pitchFamily="18" charset="-34"/>
                <a:ea typeface="+mj-ea"/>
                <a:cs typeface="DilleniaUPC" panose="020B0502040204020203" pitchFamily="18" charset="-34"/>
              </a:defRPr>
            </a:lvl1pPr>
          </a:lstStyle>
          <a:p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1B19EFC-6D2D-449F-A004-A0686C8DF71C}"/>
              </a:ext>
            </a:extLst>
          </p:cNvPr>
          <p:cNvSpPr txBox="1">
            <a:spLocks/>
          </p:cNvSpPr>
          <p:nvPr userDrawn="1"/>
        </p:nvSpPr>
        <p:spPr>
          <a:xfrm>
            <a:off x="2405574" y="4711552"/>
            <a:ext cx="5936566" cy="11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03AFC1-49CC-49CC-B446-7397D1188BF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5AF794-990C-4F8A-898D-304794C78F3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36" y="-46837"/>
            <a:ext cx="849971" cy="8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9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5BA306B5-F17B-4A22-81D9-31AF2A06A945}"/>
              </a:ext>
            </a:extLst>
          </p:cNvPr>
          <p:cNvSpPr/>
          <p:nvPr userDrawn="1"/>
        </p:nvSpPr>
        <p:spPr>
          <a:xfrm rot="5400000">
            <a:off x="11549453" y="6196052"/>
            <a:ext cx="635738" cy="719546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avec coin arrondi 6">
            <a:extLst>
              <a:ext uri="{FF2B5EF4-FFF2-40B4-BE49-F238E27FC236}">
                <a16:creationId xmlns:a16="http://schemas.microsoft.com/office/drawing/2014/main" id="{36C8911F-0CEC-433E-9C0F-C6B14FB163CB}"/>
              </a:ext>
            </a:extLst>
          </p:cNvPr>
          <p:cNvSpPr/>
          <p:nvPr userDrawn="1"/>
        </p:nvSpPr>
        <p:spPr>
          <a:xfrm>
            <a:off x="-3" y="-9074"/>
            <a:ext cx="11151707" cy="84081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12069C7-1DDA-4367-B6BA-698D02BC7FB2}"/>
              </a:ext>
            </a:extLst>
          </p:cNvPr>
          <p:cNvSpPr txBox="1">
            <a:spLocks/>
          </p:cNvSpPr>
          <p:nvPr userDrawn="1"/>
        </p:nvSpPr>
        <p:spPr>
          <a:xfrm>
            <a:off x="-1" y="11887"/>
            <a:ext cx="10747718" cy="798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illeniaUPC" panose="020B0502040204020203" pitchFamily="18" charset="-34"/>
                <a:ea typeface="+mj-ea"/>
                <a:cs typeface="DilleniaUPC" panose="020B0502040204020203" pitchFamily="18" charset="-34"/>
              </a:defRPr>
            </a:lvl1pPr>
          </a:lstStyle>
          <a:p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374D047-9413-46D6-863D-A2D8D371784B}"/>
              </a:ext>
            </a:extLst>
          </p:cNvPr>
          <p:cNvSpPr txBox="1">
            <a:spLocks/>
          </p:cNvSpPr>
          <p:nvPr userDrawn="1"/>
        </p:nvSpPr>
        <p:spPr>
          <a:xfrm>
            <a:off x="2405574" y="4711552"/>
            <a:ext cx="5936566" cy="11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C39D119D-1B6E-4BD1-965E-D4E76C923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8814" y="6373262"/>
            <a:ext cx="577016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594D97-DF97-4897-9D42-48DFCA32F3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5BA306B5-F17B-4A22-81D9-31AF2A06A945}"/>
              </a:ext>
            </a:extLst>
          </p:cNvPr>
          <p:cNvSpPr/>
          <p:nvPr/>
        </p:nvSpPr>
        <p:spPr>
          <a:xfrm rot="5400000">
            <a:off x="11549453" y="6196052"/>
            <a:ext cx="635738" cy="719546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4DBEF5-3FBC-4A58-9B75-7BB5AE5E0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22" y="1204109"/>
            <a:ext cx="11506200" cy="41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8DE7A-41F1-43CA-A8F7-EFF3C0F6F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5CB2-BAA4-4805-AD51-362FDDBF33AC}" type="datetime1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454B6-0421-45DE-BCDC-F63D284B3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Rectangle : avec coin arrondi 6">
            <a:extLst>
              <a:ext uri="{FF2B5EF4-FFF2-40B4-BE49-F238E27FC236}">
                <a16:creationId xmlns:a16="http://schemas.microsoft.com/office/drawing/2014/main" id="{36C8911F-0CEC-433E-9C0F-C6B14FB163CB}"/>
              </a:ext>
            </a:extLst>
          </p:cNvPr>
          <p:cNvSpPr/>
          <p:nvPr/>
        </p:nvSpPr>
        <p:spPr>
          <a:xfrm>
            <a:off x="-3" y="-9074"/>
            <a:ext cx="11151707" cy="84081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12069C7-1DDA-4367-B6BA-698D02BC7FB2}"/>
              </a:ext>
            </a:extLst>
          </p:cNvPr>
          <p:cNvSpPr txBox="1">
            <a:spLocks/>
          </p:cNvSpPr>
          <p:nvPr/>
        </p:nvSpPr>
        <p:spPr>
          <a:xfrm>
            <a:off x="-1" y="11887"/>
            <a:ext cx="10747718" cy="798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illeniaUPC" panose="020B0502040204020203" pitchFamily="18" charset="-34"/>
                <a:ea typeface="+mj-ea"/>
                <a:cs typeface="DilleniaUPC" panose="020B0502040204020203" pitchFamily="18" charset="-34"/>
              </a:defRPr>
            </a:lvl1pPr>
          </a:lstStyle>
          <a:p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374D047-9413-46D6-863D-A2D8D371784B}"/>
              </a:ext>
            </a:extLst>
          </p:cNvPr>
          <p:cNvSpPr txBox="1">
            <a:spLocks/>
          </p:cNvSpPr>
          <p:nvPr/>
        </p:nvSpPr>
        <p:spPr>
          <a:xfrm>
            <a:off x="2405574" y="4711552"/>
            <a:ext cx="5936566" cy="11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27B3654-85CC-4822-8122-F93D96EE38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035" y="0"/>
            <a:ext cx="947053" cy="936651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C39D119D-1B6E-4BD1-965E-D4E76C923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079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AEAE0479-F835-41A3-BA18-14DB6150763D}"/>
              </a:ext>
            </a:extLst>
          </p:cNvPr>
          <p:cNvSpPr/>
          <p:nvPr userDrawn="1"/>
        </p:nvSpPr>
        <p:spPr>
          <a:xfrm rot="5400000">
            <a:off x="11549453" y="6196052"/>
            <a:ext cx="635738" cy="719546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8CF6536C-1A7A-403F-B405-AD57129EBC3C}"/>
              </a:ext>
            </a:extLst>
          </p:cNvPr>
          <p:cNvSpPr/>
          <p:nvPr userDrawn="1"/>
        </p:nvSpPr>
        <p:spPr>
          <a:xfrm>
            <a:off x="-3" y="-9074"/>
            <a:ext cx="11151707" cy="84081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B0564ED-39B1-4B07-B59C-0DF9960A151F}"/>
              </a:ext>
            </a:extLst>
          </p:cNvPr>
          <p:cNvSpPr txBox="1">
            <a:spLocks/>
          </p:cNvSpPr>
          <p:nvPr userDrawn="1"/>
        </p:nvSpPr>
        <p:spPr>
          <a:xfrm>
            <a:off x="-1" y="11887"/>
            <a:ext cx="10747718" cy="798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illeniaUPC" panose="020B0502040204020203" pitchFamily="18" charset="-34"/>
                <a:ea typeface="+mj-ea"/>
                <a:cs typeface="DilleniaUPC" panose="020B0502040204020203" pitchFamily="18" charset="-34"/>
              </a:defRPr>
            </a:lvl1pPr>
          </a:lstStyle>
          <a:p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1B19EFC-6D2D-449F-A004-A0686C8DF71C}"/>
              </a:ext>
            </a:extLst>
          </p:cNvPr>
          <p:cNvSpPr txBox="1">
            <a:spLocks/>
          </p:cNvSpPr>
          <p:nvPr userDrawn="1"/>
        </p:nvSpPr>
        <p:spPr>
          <a:xfrm>
            <a:off x="2405574" y="4711552"/>
            <a:ext cx="5936566" cy="11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03AFC1-49CC-49CC-B446-7397D1188BF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5AF794-990C-4F8A-898D-304794C78F3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5BA306B5-F17B-4A22-81D9-31AF2A06A945}"/>
              </a:ext>
            </a:extLst>
          </p:cNvPr>
          <p:cNvSpPr/>
          <p:nvPr/>
        </p:nvSpPr>
        <p:spPr>
          <a:xfrm rot="5400000">
            <a:off x="11549453" y="6196052"/>
            <a:ext cx="635738" cy="719546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4DBEF5-3FBC-4A58-9B75-7BB5AE5E0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22" y="1204109"/>
            <a:ext cx="11506200" cy="41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8DE7A-41F1-43CA-A8F7-EFF3C0F6F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98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5CB2-BAA4-4805-AD51-362FDDBF33AC}" type="datetime1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454B6-0421-45DE-BCDC-F63D284B3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4017" y="6211794"/>
            <a:ext cx="477882" cy="418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Rectangle : avec coin arrondi 6">
            <a:extLst>
              <a:ext uri="{FF2B5EF4-FFF2-40B4-BE49-F238E27FC236}">
                <a16:creationId xmlns:a16="http://schemas.microsoft.com/office/drawing/2014/main" id="{36C8911F-0CEC-433E-9C0F-C6B14FB163CB}"/>
              </a:ext>
            </a:extLst>
          </p:cNvPr>
          <p:cNvSpPr/>
          <p:nvPr/>
        </p:nvSpPr>
        <p:spPr>
          <a:xfrm>
            <a:off x="-3" y="-9074"/>
            <a:ext cx="11151707" cy="6761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12069C7-1DDA-4367-B6BA-698D02BC7FB2}"/>
              </a:ext>
            </a:extLst>
          </p:cNvPr>
          <p:cNvSpPr txBox="1">
            <a:spLocks/>
          </p:cNvSpPr>
          <p:nvPr/>
        </p:nvSpPr>
        <p:spPr>
          <a:xfrm>
            <a:off x="-1" y="11887"/>
            <a:ext cx="10747718" cy="798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illeniaUPC" panose="020B0502040204020203" pitchFamily="18" charset="-34"/>
                <a:ea typeface="+mj-ea"/>
                <a:cs typeface="DilleniaUPC" panose="020B0502040204020203" pitchFamily="18" charset="-34"/>
              </a:defRPr>
            </a:lvl1pPr>
          </a:lstStyle>
          <a:p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374D047-9413-46D6-863D-A2D8D371784B}"/>
              </a:ext>
            </a:extLst>
          </p:cNvPr>
          <p:cNvSpPr txBox="1">
            <a:spLocks/>
          </p:cNvSpPr>
          <p:nvPr/>
        </p:nvSpPr>
        <p:spPr>
          <a:xfrm>
            <a:off x="2405574" y="4711552"/>
            <a:ext cx="5936566" cy="11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C39D119D-1B6E-4BD1-965E-D4E76C923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079" y="6426433"/>
            <a:ext cx="44631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68D63F3-0096-47C9-9189-84FD82E7C4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AEAE0479-F835-41A3-BA18-14DB6150763D}"/>
              </a:ext>
            </a:extLst>
          </p:cNvPr>
          <p:cNvSpPr/>
          <p:nvPr userDrawn="1"/>
        </p:nvSpPr>
        <p:spPr>
          <a:xfrm rot="5400000">
            <a:off x="11549453" y="6196052"/>
            <a:ext cx="635738" cy="719546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8CF6536C-1A7A-403F-B405-AD57129EBC3C}"/>
              </a:ext>
            </a:extLst>
          </p:cNvPr>
          <p:cNvSpPr/>
          <p:nvPr userDrawn="1"/>
        </p:nvSpPr>
        <p:spPr>
          <a:xfrm>
            <a:off x="-3" y="-9074"/>
            <a:ext cx="11151707" cy="655139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B0564ED-39B1-4B07-B59C-0DF9960A151F}"/>
              </a:ext>
            </a:extLst>
          </p:cNvPr>
          <p:cNvSpPr txBox="1">
            <a:spLocks/>
          </p:cNvSpPr>
          <p:nvPr userDrawn="1"/>
        </p:nvSpPr>
        <p:spPr>
          <a:xfrm>
            <a:off x="-1" y="11887"/>
            <a:ext cx="10747718" cy="798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illeniaUPC" panose="020B0502040204020203" pitchFamily="18" charset="-34"/>
                <a:ea typeface="+mj-ea"/>
                <a:cs typeface="DilleniaUPC" panose="020B0502040204020203" pitchFamily="18" charset="-34"/>
              </a:defRPr>
            </a:lvl1pPr>
          </a:lstStyle>
          <a:p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1B19EFC-6D2D-449F-A004-A0686C8DF71C}"/>
              </a:ext>
            </a:extLst>
          </p:cNvPr>
          <p:cNvSpPr txBox="1">
            <a:spLocks/>
          </p:cNvSpPr>
          <p:nvPr userDrawn="1"/>
        </p:nvSpPr>
        <p:spPr>
          <a:xfrm>
            <a:off x="2405574" y="4711552"/>
            <a:ext cx="5936566" cy="11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 Pro Light" panose="020B0604020202020204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03AFC1-49CC-49CC-B446-7397D1188BF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398034" cy="83602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5AF794-990C-4F8A-898D-304794C78F3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36" y="-46837"/>
            <a:ext cx="849971" cy="8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Light" panose="020B0502040204020203" pitchFamily="34" charset="0"/>
          <a:ea typeface="Segoe UI Black" panose="020B0A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sv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88E50-1D99-E5EC-902B-D16EB8C4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Présentation du parcours </a:t>
            </a:r>
            <a:r>
              <a:rPr lang="fr-FR" dirty="0" err="1"/>
              <a:t>Onco’Link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9E331C-3A95-1D63-2E7A-D6D4BA92A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16 janvier 2026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412844EE-6D83-A03D-F265-671649D9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15" y="4901531"/>
            <a:ext cx="1440000" cy="6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380149-547C-56C5-2FB0-D354B3BEF5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90" y="4947640"/>
            <a:ext cx="1440000" cy="5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8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1917C-0C1C-A3D4-885B-F51B14BDA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D455257-31FF-9AC4-2429-C4BB699871E7}"/>
              </a:ext>
            </a:extLst>
          </p:cNvPr>
          <p:cNvSpPr txBox="1"/>
          <p:nvPr/>
        </p:nvSpPr>
        <p:spPr>
          <a:xfrm>
            <a:off x="89761" y="1"/>
            <a:ext cx="10896599" cy="81669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 cap="small">
                <a:solidFill>
                  <a:schemeClr val="bg1"/>
                </a:solidFill>
                <a:latin typeface="Segoe UI Semibold"/>
                <a:ea typeface="+mj-ea"/>
                <a:cs typeface="Segoe UI Semibold"/>
              </a:defRPr>
            </a:lvl1pPr>
          </a:lstStyle>
          <a:p>
            <a:pPr algn="l"/>
            <a:r>
              <a:rPr lang="fr-FR" sz="2000" cap="none" dirty="0">
                <a:solidFill>
                  <a:prstClr val="white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Un parcours innovant pour l’accompagnement des patients sous traitement anticancéreux par thérapie orale…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02CF7635-9EB3-AD89-81ED-29550ABF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896" y="6386548"/>
            <a:ext cx="446314" cy="365125"/>
          </a:xfrm>
        </p:spPr>
        <p:txBody>
          <a:bodyPr/>
          <a:lstStyle/>
          <a:p>
            <a:pPr algn="ctr"/>
            <a:fld id="{E68D63F3-0096-47C9-9189-84FD82E7C48C}" type="slidenum">
              <a:rPr lang="fr-FR" smtClean="0"/>
              <a:pPr algn="ctr"/>
              <a:t>2</a:t>
            </a:fld>
            <a:endParaRPr lang="fr-FR"/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286839CE-125B-DEA0-E07A-C5D615381B88}"/>
              </a:ext>
            </a:extLst>
          </p:cNvPr>
          <p:cNvSpPr/>
          <p:nvPr/>
        </p:nvSpPr>
        <p:spPr>
          <a:xfrm rot="16200000">
            <a:off x="1321072" y="4935916"/>
            <a:ext cx="1048769" cy="3780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14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A2353410-65A6-79B8-CD58-4342615832AC}"/>
              </a:ext>
            </a:extLst>
          </p:cNvPr>
          <p:cNvSpPr/>
          <p:nvPr/>
        </p:nvSpPr>
        <p:spPr>
          <a:xfrm rot="16200000">
            <a:off x="1321071" y="3234240"/>
            <a:ext cx="1048769" cy="3780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14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0C9AC4C-7DEC-58B7-5DB6-96CEBC3A7024}"/>
              </a:ext>
            </a:extLst>
          </p:cNvPr>
          <p:cNvSpPr/>
          <p:nvPr/>
        </p:nvSpPr>
        <p:spPr>
          <a:xfrm>
            <a:off x="9249663" y="1357997"/>
            <a:ext cx="2856060" cy="9240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>
                <a:solidFill>
                  <a:schemeClr val="bg2">
                    <a:lumMod val="25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… et en </a:t>
            </a:r>
            <a:r>
              <a:rPr lang="fr-FR" sz="1400" b="1">
                <a:solidFill>
                  <a:schemeClr val="accent4"/>
                </a:solidFill>
                <a:latin typeface="Houschka Pro Medium" panose="02000603000000020003"/>
                <a:cs typeface="Segoe UI Light" panose="020B0502040204020203" pitchFamily="34" charset="0"/>
              </a:rPr>
              <a:t>structurant la coordination </a:t>
            </a:r>
            <a:r>
              <a:rPr lang="fr-FR" sz="1400">
                <a:solidFill>
                  <a:schemeClr val="bg2">
                    <a:lumMod val="25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des équipes hospitalières et des professionnels de ville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A6CA1E3-6664-C358-C33F-BCB7FF7D724F}"/>
              </a:ext>
            </a:extLst>
          </p:cNvPr>
          <p:cNvSpPr/>
          <p:nvPr/>
        </p:nvSpPr>
        <p:spPr>
          <a:xfrm>
            <a:off x="236357" y="1357997"/>
            <a:ext cx="2856060" cy="9240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316119">
              <a:defRPr/>
            </a:pPr>
            <a:r>
              <a:rPr lang="fr-FR" sz="1400">
                <a:solidFill>
                  <a:schemeClr val="bg2">
                    <a:lumMod val="25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Un parcours </a:t>
            </a:r>
            <a:r>
              <a:rPr lang="fr-FR" sz="1400" b="1">
                <a:solidFill>
                  <a:schemeClr val="accent4"/>
                </a:solidFill>
                <a:latin typeface="Houschka Pro Medium" panose="02000603000000020003"/>
                <a:cs typeface="Segoe UI Light" panose="020B0502040204020203" pitchFamily="34" charset="0"/>
              </a:rPr>
              <a:t>innovant…</a:t>
            </a:r>
            <a:endParaRPr lang="fr-FR" sz="1400">
              <a:solidFill>
                <a:schemeClr val="accent4"/>
              </a:solidFill>
              <a:latin typeface="Houschka Pro Medium" panose="02000603000000020003"/>
              <a:cs typeface="Segoe UI Light" panose="020B0502040204020203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50053DD-FC23-3865-2DF6-940E60AA08CE}"/>
              </a:ext>
            </a:extLst>
          </p:cNvPr>
          <p:cNvSpPr/>
          <p:nvPr/>
        </p:nvSpPr>
        <p:spPr>
          <a:xfrm>
            <a:off x="3240792" y="1357997"/>
            <a:ext cx="2856060" cy="9240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…permettant </a:t>
            </a:r>
            <a:r>
              <a:rPr lang="fr-FR" sz="1400" b="1" dirty="0">
                <a:solidFill>
                  <a:schemeClr val="accent4"/>
                </a:solidFill>
                <a:latin typeface="Houschka Pro Medium" panose="02000603000000020003"/>
                <a:cs typeface="Segoe UI Light" panose="020B0502040204020203" pitchFamily="34" charset="0"/>
              </a:rPr>
              <a:t>d’accompagner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 les patients bénéficiant </a:t>
            </a:r>
            <a:r>
              <a:rPr lang="fr-FR" sz="1400" dirty="0">
                <a:solidFill>
                  <a:schemeClr val="tx1"/>
                </a:solidFill>
                <a:latin typeface="Houschka Pro Medium" panose="02000603000000020003"/>
                <a:cs typeface="Segoe UI Light" panose="020B0502040204020203" pitchFamily="34" charset="0"/>
              </a:rPr>
              <a:t>d’un</a:t>
            </a:r>
            <a:r>
              <a:rPr lang="fr-FR" sz="1400" dirty="0">
                <a:solidFill>
                  <a:schemeClr val="accent2"/>
                </a:solidFill>
                <a:latin typeface="Houschka Pro Medium" panose="02000603000000020003"/>
                <a:cs typeface="Segoe UI Light" panose="020B0502040204020203" pitchFamily="34" charset="0"/>
              </a:rPr>
              <a:t> traitement anticancéreux par thérapie orale </a:t>
            </a:r>
            <a:r>
              <a:rPr lang="fr-FR" sz="1400" b="1" dirty="0">
                <a:solidFill>
                  <a:schemeClr val="accent4"/>
                </a:solidFill>
                <a:latin typeface="Houschka Pro Medium" panose="02000603000000020003"/>
                <a:cs typeface="Segoe UI Light" panose="020B0502040204020203" pitchFamily="34" charset="0"/>
              </a:rPr>
              <a:t>à chaque étape</a:t>
            </a:r>
            <a:r>
              <a:rPr lang="fr-FR" sz="1400" dirty="0">
                <a:solidFill>
                  <a:schemeClr val="tx1"/>
                </a:solidFill>
                <a:latin typeface="Houschka Pro Medium" panose="02000603000000020003"/>
                <a:cs typeface="Segoe UI Light" panose="020B0502040204020203" pitchFamily="34" charset="0"/>
              </a:rPr>
              <a:t>,…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EC3AD4-2C64-DB38-E5B8-6D541AB4BA32}"/>
              </a:ext>
            </a:extLst>
          </p:cNvPr>
          <p:cNvSpPr/>
          <p:nvPr/>
        </p:nvSpPr>
        <p:spPr>
          <a:xfrm>
            <a:off x="545415" y="2986272"/>
            <a:ext cx="1215871" cy="840018"/>
          </a:xfrm>
          <a:prstGeom prst="roundRect">
            <a:avLst/>
          </a:prstGeom>
          <a:solidFill>
            <a:srgbClr val="246B9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small">
                <a:solidFill>
                  <a:schemeClr val="bg1"/>
                </a:solidFill>
                <a:latin typeface="Houschka Pro Medium" panose="02000603000000020003"/>
                <a:cs typeface="Segoe UI Light" panose="020B0502040204020203" pitchFamily="34" charset="0"/>
              </a:rPr>
              <a:t>Une innovation à deux niveaux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70EAB1-1938-E622-ECDC-793610683C40}"/>
              </a:ext>
            </a:extLst>
          </p:cNvPr>
          <p:cNvSpPr txBox="1"/>
          <p:nvPr/>
        </p:nvSpPr>
        <p:spPr>
          <a:xfrm>
            <a:off x="2335599" y="2784544"/>
            <a:ext cx="3796054" cy="1248403"/>
          </a:xfrm>
          <a:prstGeom prst="roundRect">
            <a:avLst>
              <a:gd name="adj" fmla="val 10896"/>
            </a:avLst>
          </a:prstGeom>
          <a:solidFill>
            <a:schemeClr val="bg1"/>
          </a:solidFill>
          <a:ln w="63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txBody>
          <a:bodyPr wrap="square" anchor="ctr">
            <a:noAutofit/>
          </a:bodyPr>
          <a:lstStyle/>
          <a:p>
            <a:pPr algn="ctr" defTabSz="316119">
              <a:spcBef>
                <a:spcPts val="208"/>
              </a:spcBef>
              <a:spcAft>
                <a:spcPts val="208"/>
              </a:spcAft>
              <a:defRPr/>
            </a:pP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Un </a:t>
            </a:r>
            <a:r>
              <a:rPr lang="fr-FR" sz="1400" b="1">
                <a:solidFill>
                  <a:schemeClr val="accent6"/>
                </a:solidFill>
                <a:latin typeface="Houschka Pro Medium" panose="02000603000000020003"/>
                <a:cs typeface="Segoe UI Light" panose="020B0502040204020203" pitchFamily="34" charset="0"/>
              </a:rPr>
              <a:t>financement par séquence </a:t>
            </a: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pour chaque professionnel impliqué dans le parcours patient, coordonné ou non avec la ville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5F92DE-A04E-B0D4-482C-B14F33683E93}"/>
              </a:ext>
            </a:extLst>
          </p:cNvPr>
          <p:cNvSpPr txBox="1"/>
          <p:nvPr/>
        </p:nvSpPr>
        <p:spPr>
          <a:xfrm>
            <a:off x="6473652" y="2775974"/>
            <a:ext cx="5429299" cy="1248403"/>
          </a:xfrm>
          <a:prstGeom prst="roundRect">
            <a:avLst>
              <a:gd name="adj" fmla="val 9039"/>
            </a:avLst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txBody>
          <a:bodyPr wrap="square" bIns="21000" anchor="b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cs typeface="Segoe UI Light"/>
              </a:defRPr>
            </a:lvl1pPr>
          </a:lstStyle>
          <a:p>
            <a:pPr marL="59272" indent="-126004" algn="l">
              <a:spcBef>
                <a:spcPts val="104"/>
              </a:spcBef>
              <a:buClr>
                <a:schemeClr val="accent1"/>
              </a:buClr>
              <a:buSzPct val="70000"/>
              <a:buFont typeface="Segoe UI Light" panose="020B0502040204020203" pitchFamily="34" charset="0"/>
              <a:buChar char="♦"/>
            </a:pP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Un </a:t>
            </a:r>
            <a:r>
              <a:rPr lang="fr-FR" sz="1400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entretien patient </a:t>
            </a: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avec </a:t>
            </a:r>
            <a:r>
              <a:rPr lang="fr-FR" sz="1400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l’oncologue, </a:t>
            </a: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le </a:t>
            </a:r>
            <a:r>
              <a:rPr lang="fr-FR" sz="1400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pharmacien hospitalier </a:t>
            </a: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et l’</a:t>
            </a:r>
            <a:r>
              <a:rPr lang="fr-FR" sz="1400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infirmière </a:t>
            </a: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au début du traitement et à des points clés du parcours</a:t>
            </a:r>
          </a:p>
          <a:p>
            <a:pPr marL="59272" indent="-126004" algn="l">
              <a:spcBef>
                <a:spcPts val="104"/>
              </a:spcBef>
              <a:buClr>
                <a:schemeClr val="accent1"/>
              </a:buClr>
              <a:buSzPct val="70000"/>
              <a:buFont typeface="Segoe UI Light" panose="020B0502040204020203" pitchFamily="34" charset="0"/>
              <a:buChar char="♦"/>
            </a:pP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Un </a:t>
            </a:r>
            <a:r>
              <a:rPr lang="fr-FR" sz="1400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suivi régulier à distance </a:t>
            </a: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du patient par </a:t>
            </a:r>
            <a:r>
              <a:rPr lang="fr-FR" sz="1400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l’équipe hospitalière</a:t>
            </a:r>
          </a:p>
          <a:p>
            <a:pPr marL="59272" indent="-126004" algn="l">
              <a:spcBef>
                <a:spcPts val="104"/>
              </a:spcBef>
              <a:buClr>
                <a:schemeClr val="accent1"/>
              </a:buClr>
              <a:buSzPct val="70000"/>
              <a:buFont typeface="Segoe UI Light" panose="020B0502040204020203" pitchFamily="34" charset="0"/>
              <a:buChar char="♦"/>
            </a:pP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Un </a:t>
            </a:r>
            <a:r>
              <a:rPr lang="fr-FR" sz="1400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suivi par le pharmacien d’officine </a:t>
            </a: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à chaque dispensation</a:t>
            </a:r>
          </a:p>
          <a:p>
            <a:pPr marL="59272" indent="-126004" algn="l">
              <a:spcBef>
                <a:spcPts val="104"/>
              </a:spcBef>
              <a:buClr>
                <a:schemeClr val="accent1"/>
              </a:buClr>
              <a:buSzPct val="70000"/>
              <a:buFont typeface="Segoe UI Light" panose="020B0502040204020203" pitchFamily="34" charset="0"/>
              <a:buChar char="♦"/>
            </a:pP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Un </a:t>
            </a:r>
            <a:r>
              <a:rPr lang="fr-FR" sz="1400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partage régulier des informations </a:t>
            </a:r>
            <a:r>
              <a:rPr lang="fr-FR" sz="1400">
                <a:latin typeface="Houschka Pro Medium" panose="02000603000000020003"/>
                <a:cs typeface="Segoe UI Light" panose="020B0502040204020203" pitchFamily="34" charset="0"/>
              </a:rPr>
              <a:t>entre la ville et l’hôpital</a:t>
            </a:r>
            <a:endParaRPr lang="fr-FR" sz="1400" b="1">
              <a:solidFill>
                <a:schemeClr val="accent6">
                  <a:lumMod val="75000"/>
                </a:schemeClr>
              </a:solidFill>
              <a:latin typeface="Houschka Pro Medium" panose="02000603000000020003"/>
              <a:cs typeface="Segoe UI Light" panose="020B0502040204020203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A84694-2D87-D635-31AA-76A44572356C}"/>
              </a:ext>
            </a:extLst>
          </p:cNvPr>
          <p:cNvGrpSpPr/>
          <p:nvPr/>
        </p:nvGrpSpPr>
        <p:grpSpPr>
          <a:xfrm>
            <a:off x="7578624" y="2594856"/>
            <a:ext cx="3258472" cy="282863"/>
            <a:chOff x="5022056" y="4956258"/>
            <a:chExt cx="6427913" cy="818176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A353A5CA-1F4F-A57B-889D-6C9E8AF403CD}"/>
                </a:ext>
              </a:extLst>
            </p:cNvPr>
            <p:cNvSpPr/>
            <p:nvPr/>
          </p:nvSpPr>
          <p:spPr>
            <a:xfrm>
              <a:off x="5318759" y="5014956"/>
              <a:ext cx="6131210" cy="684001"/>
            </a:xfrm>
            <a:prstGeom prst="roundRect">
              <a:avLst>
                <a:gd name="adj" fmla="val 18504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lIns="31613" tIns="15806" rIns="31613" bIns="15806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33" cap="small">
                  <a:solidFill>
                    <a:prstClr val="white"/>
                  </a:solidFill>
                  <a:latin typeface="Houschka Pro Medium" panose="02000603000000020003"/>
                  <a:cs typeface="Segoe UI Light" panose="020B0502040204020203" pitchFamily="34" charset="0"/>
                </a:rPr>
                <a:t>        Innovation </a:t>
              </a:r>
              <a:r>
                <a:rPr lang="fr-FR" sz="1633" b="1" cap="small">
                  <a:solidFill>
                    <a:prstClr val="white"/>
                  </a:solidFill>
                  <a:latin typeface="Houschka Pro Medium" panose="02000603000000020003"/>
                  <a:cs typeface="Segoe UI Light" panose="020B0502040204020203" pitchFamily="34" charset="0"/>
                </a:rPr>
                <a:t>organisationnelle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9FD6C36-ECEF-16B9-B6AB-7BDA52AABE16}"/>
                </a:ext>
              </a:extLst>
            </p:cNvPr>
            <p:cNvGrpSpPr/>
            <p:nvPr/>
          </p:nvGrpSpPr>
          <p:grpSpPr>
            <a:xfrm>
              <a:off x="5022056" y="4956258"/>
              <a:ext cx="677579" cy="818176"/>
              <a:chOff x="9784796" y="4247650"/>
              <a:chExt cx="677579" cy="818176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E89C5661-98A0-FBAA-57C8-20AD59564877}"/>
                  </a:ext>
                </a:extLst>
              </p:cNvPr>
              <p:cNvSpPr/>
              <p:nvPr/>
            </p:nvSpPr>
            <p:spPr>
              <a:xfrm>
                <a:off x="9946781" y="4270347"/>
                <a:ext cx="515594" cy="75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15">
                  <a:latin typeface="Houschka Pro Medium" panose="02000603000000020003"/>
                  <a:cs typeface="Segoe UI Light" panose="020B0502040204020203" pitchFamily="34" charset="0"/>
                </a:endParaRPr>
              </a:p>
            </p:txBody>
          </p: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50B6BEEB-38AE-234E-2D4F-413AC9501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4796" y="4247650"/>
                <a:ext cx="613802" cy="818176"/>
              </a:xfrm>
              <a:prstGeom prst="rect">
                <a:avLst/>
              </a:prstGeom>
            </p:spPr>
          </p:pic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9E34F6B-7C10-63E9-6536-306294E86DFF}"/>
              </a:ext>
            </a:extLst>
          </p:cNvPr>
          <p:cNvGrpSpPr/>
          <p:nvPr/>
        </p:nvGrpSpPr>
        <p:grpSpPr>
          <a:xfrm>
            <a:off x="2831485" y="2582320"/>
            <a:ext cx="2820695" cy="286259"/>
            <a:chOff x="-4907203" y="4571099"/>
            <a:chExt cx="8158796" cy="693943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3D70A7B0-F079-AB1D-32CD-DFB4DABD051B}"/>
                </a:ext>
              </a:extLst>
            </p:cNvPr>
            <p:cNvSpPr/>
            <p:nvPr/>
          </p:nvSpPr>
          <p:spPr>
            <a:xfrm>
              <a:off x="-4907203" y="4631442"/>
              <a:ext cx="7901998" cy="573258"/>
            </a:xfrm>
            <a:prstGeom prst="roundRect">
              <a:avLst>
                <a:gd name="adj" fmla="val 18504"/>
              </a:avLst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lIns="31613" tIns="15806" rIns="31613" bIns="15806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33" cap="small">
                  <a:solidFill>
                    <a:prstClr val="white"/>
                  </a:solidFill>
                  <a:latin typeface="Houschka Pro Medium" panose="02000603000000020003"/>
                  <a:cs typeface="Segoe UI Light" panose="020B0502040204020203" pitchFamily="34" charset="0"/>
                </a:rPr>
                <a:t>   Innovation </a:t>
              </a:r>
              <a:r>
                <a:rPr lang="fr-FR" sz="1633" b="1" cap="small">
                  <a:solidFill>
                    <a:prstClr val="white"/>
                  </a:solidFill>
                  <a:latin typeface="Houschka Pro Medium" panose="02000603000000020003"/>
                  <a:cs typeface="Segoe UI Light" panose="020B0502040204020203" pitchFamily="34" charset="0"/>
                </a:rPr>
                <a:t>financière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34062129-C9F8-910E-4AA8-748DD5CAB6D5}"/>
                </a:ext>
              </a:extLst>
            </p:cNvPr>
            <p:cNvGrpSpPr/>
            <p:nvPr/>
          </p:nvGrpSpPr>
          <p:grpSpPr>
            <a:xfrm>
              <a:off x="2381876" y="4571099"/>
              <a:ext cx="869717" cy="693943"/>
              <a:chOff x="8889230" y="4729031"/>
              <a:chExt cx="869717" cy="693943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046B78D-D8E2-D4C4-AD44-8E26B115D8B0}"/>
                  </a:ext>
                </a:extLst>
              </p:cNvPr>
              <p:cNvSpPr/>
              <p:nvPr/>
            </p:nvSpPr>
            <p:spPr>
              <a:xfrm>
                <a:off x="8889230" y="4775779"/>
                <a:ext cx="761612" cy="633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15">
                  <a:latin typeface="Houschka Pro Medium" panose="02000603000000020003"/>
                  <a:cs typeface="Segoe UI Light" panose="020B0502040204020203" pitchFamily="34" charset="0"/>
                </a:endParaRPr>
              </a:p>
            </p:txBody>
          </p:sp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992E3CB9-7336-4679-13F6-66C6CC489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4533" y="4729031"/>
                <a:ext cx="804414" cy="693943"/>
              </a:xfrm>
              <a:prstGeom prst="rect">
                <a:avLst/>
              </a:prstGeom>
            </p:spPr>
          </p:pic>
        </p:grpSp>
      </p:grp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89A4FC2-DC2E-2581-E8BD-AAD6D28FAAC2}"/>
              </a:ext>
            </a:extLst>
          </p:cNvPr>
          <p:cNvSpPr/>
          <p:nvPr/>
        </p:nvSpPr>
        <p:spPr>
          <a:xfrm>
            <a:off x="542958" y="4682807"/>
            <a:ext cx="1215871" cy="8400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small">
                <a:solidFill>
                  <a:schemeClr val="bg1"/>
                </a:solidFill>
                <a:latin typeface="Houschka Pro Medium" panose="02000603000000020003"/>
                <a:cs typeface="Segoe UI Light" panose="020B0502040204020203" pitchFamily="34" charset="0"/>
              </a:rPr>
              <a:t>Avec deux objectifs principaux</a:t>
            </a:r>
          </a:p>
        </p:txBody>
      </p: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8C49F72F-A1F8-B44C-B57B-7A8C9DE02103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V="1">
            <a:off x="542959" y="3406280"/>
            <a:ext cx="2457" cy="1696535"/>
          </a:xfrm>
          <a:prstGeom prst="curvedConnector3">
            <a:avLst>
              <a:gd name="adj1" fmla="val 9404029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7B64C3A-1D87-03FE-540F-F09876BF208A}"/>
              </a:ext>
            </a:extLst>
          </p:cNvPr>
          <p:cNvSpPr/>
          <p:nvPr/>
        </p:nvSpPr>
        <p:spPr>
          <a:xfrm>
            <a:off x="6245227" y="1357997"/>
            <a:ext cx="2856060" cy="9240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>
                <a:solidFill>
                  <a:schemeClr val="bg2">
                    <a:lumMod val="25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… s’appuyant sur la </a:t>
            </a:r>
            <a:r>
              <a:rPr lang="fr-FR" sz="1400" b="1">
                <a:solidFill>
                  <a:srgbClr val="3493AB"/>
                </a:solidFill>
                <a:latin typeface="Houschka Pro Medium" panose="02000603000000020003"/>
                <a:cs typeface="Segoe UI Light" panose="020B0502040204020203" pitchFamily="34" charset="0"/>
              </a:rPr>
              <a:t>compétence pluridisciplinaire hospitalière </a:t>
            </a:r>
            <a:r>
              <a:rPr lang="fr-FR" sz="1400">
                <a:solidFill>
                  <a:schemeClr val="bg2">
                    <a:lumMod val="25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(</a:t>
            </a:r>
            <a:r>
              <a:rPr lang="fr-FR" sz="1400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oncologue, IDEC, pharmacien hospitalier</a:t>
            </a:r>
            <a:r>
              <a:rPr lang="fr-FR" sz="1400">
                <a:solidFill>
                  <a:schemeClr val="bg2">
                    <a:lumMod val="25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)…</a:t>
            </a:r>
          </a:p>
        </p:txBody>
      </p:sp>
      <p:sp>
        <p:nvSpPr>
          <p:cNvPr id="26" name="Signe Plus 25">
            <a:extLst>
              <a:ext uri="{FF2B5EF4-FFF2-40B4-BE49-F238E27FC236}">
                <a16:creationId xmlns:a16="http://schemas.microsoft.com/office/drawing/2014/main" id="{2CA33261-3EB6-9868-10E7-0B85CED23DC5}"/>
              </a:ext>
            </a:extLst>
          </p:cNvPr>
          <p:cNvSpPr/>
          <p:nvPr/>
        </p:nvSpPr>
        <p:spPr>
          <a:xfrm>
            <a:off x="6192046" y="3282128"/>
            <a:ext cx="252005" cy="252005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14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729C5A8-4D39-DC08-BF10-89AE9546F4E9}"/>
              </a:ext>
            </a:extLst>
          </p:cNvPr>
          <p:cNvGrpSpPr/>
          <p:nvPr/>
        </p:nvGrpSpPr>
        <p:grpSpPr>
          <a:xfrm>
            <a:off x="3405130" y="4215135"/>
            <a:ext cx="5825837" cy="1830814"/>
            <a:chOff x="2936146" y="4020283"/>
            <a:chExt cx="4993470" cy="1569236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6A6B3441-8A7E-45CD-059E-EFFD036C0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10306"/>
            <a:stretch/>
          </p:blipFill>
          <p:spPr>
            <a:xfrm>
              <a:off x="2936146" y="4020283"/>
              <a:ext cx="4993470" cy="1569236"/>
            </a:xfrm>
            <a:prstGeom prst="rect">
              <a:avLst/>
            </a:prstGeom>
          </p:spPr>
        </p:pic>
        <p:sp>
          <p:nvSpPr>
            <p:cNvPr id="29" name="Flèche : droite 28">
              <a:extLst>
                <a:ext uri="{FF2B5EF4-FFF2-40B4-BE49-F238E27FC236}">
                  <a16:creationId xmlns:a16="http://schemas.microsoft.com/office/drawing/2014/main" id="{F9E12F38-EB9B-06EB-0057-CACB09E7CE14}"/>
                </a:ext>
              </a:extLst>
            </p:cNvPr>
            <p:cNvSpPr/>
            <p:nvPr/>
          </p:nvSpPr>
          <p:spPr>
            <a:xfrm rot="18900000">
              <a:off x="4256354" y="4367521"/>
              <a:ext cx="545293" cy="210088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14"/>
            </a:p>
          </p:txBody>
        </p:sp>
        <p:sp>
          <p:nvSpPr>
            <p:cNvPr id="30" name="Flèche : droite 29">
              <a:extLst>
                <a:ext uri="{FF2B5EF4-FFF2-40B4-BE49-F238E27FC236}">
                  <a16:creationId xmlns:a16="http://schemas.microsoft.com/office/drawing/2014/main" id="{A4155DF6-57F0-607C-4A35-20FE7E6A57D6}"/>
                </a:ext>
              </a:extLst>
            </p:cNvPr>
            <p:cNvSpPr/>
            <p:nvPr/>
          </p:nvSpPr>
          <p:spPr>
            <a:xfrm rot="2700000">
              <a:off x="4257148" y="4995463"/>
              <a:ext cx="545293" cy="21008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14"/>
            </a:p>
          </p:txBody>
        </p:sp>
      </p:grp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0E903DEA-EAC2-82CF-0816-770CAB466672}"/>
              </a:ext>
            </a:extLst>
          </p:cNvPr>
          <p:cNvCxnSpPr>
            <a:cxnSpLocks/>
            <a:stCxn id="32" idx="2"/>
            <a:endCxn id="10" idx="1"/>
          </p:cNvCxnSpPr>
          <p:nvPr/>
        </p:nvCxnSpPr>
        <p:spPr>
          <a:xfrm rot="16200000" flipH="1">
            <a:off x="-55293" y="2805573"/>
            <a:ext cx="953986" cy="247430"/>
          </a:xfrm>
          <a:prstGeom prst="curvedConnector2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89995FDB-23C1-AFAF-8472-CAC0283AE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" y="2032286"/>
            <a:ext cx="420009" cy="42000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42353D5-DB31-CFE4-D9E6-8A768FF1A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17" y="2032286"/>
            <a:ext cx="420009" cy="420009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7BAD943E-BB2A-0A89-4243-650FE878B06D}"/>
              </a:ext>
            </a:extLst>
          </p:cNvPr>
          <p:cNvGrpSpPr/>
          <p:nvPr/>
        </p:nvGrpSpPr>
        <p:grpSpPr>
          <a:xfrm>
            <a:off x="9109654" y="2032286"/>
            <a:ext cx="386896" cy="420009"/>
            <a:chOff x="7853626" y="3279469"/>
            <a:chExt cx="1119089" cy="652123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3FB94539-E6A7-DEEB-8238-CE2F681F7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715" y="3309299"/>
              <a:ext cx="540000" cy="540000"/>
            </a:xfrm>
            <a:prstGeom prst="rect">
              <a:avLst/>
            </a:prstGeom>
          </p:spPr>
        </p:pic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E27AB836-A751-251D-1901-21435E5D345C}"/>
                </a:ext>
              </a:extLst>
            </p:cNvPr>
            <p:cNvGrpSpPr/>
            <p:nvPr/>
          </p:nvGrpSpPr>
          <p:grpSpPr>
            <a:xfrm>
              <a:off x="7853626" y="3309299"/>
              <a:ext cx="540000" cy="552901"/>
              <a:chOff x="7853626" y="3309299"/>
              <a:chExt cx="540000" cy="552901"/>
            </a:xfrm>
          </p:grpSpPr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E6835537-3E4E-7406-CF78-C5393BA0594C}"/>
                  </a:ext>
                </a:extLst>
              </p:cNvPr>
              <p:cNvSpPr/>
              <p:nvPr/>
            </p:nvSpPr>
            <p:spPr>
              <a:xfrm>
                <a:off x="7853626" y="332220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15">
                  <a:latin typeface="Houschka Pro Medium" panose="02000603000000020003"/>
                  <a:cs typeface="Segoe UI Light" panose="020B0502040204020203" pitchFamily="34" charset="0"/>
                </a:endParaRPr>
              </a:p>
            </p:txBody>
          </p:sp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E18E0452-8D21-CAE8-D899-8D72B3E13D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3626" y="3309299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8BF9262-9454-80C8-54C8-0D0192DC6074}"/>
                </a:ext>
              </a:extLst>
            </p:cNvPr>
            <p:cNvSpPr/>
            <p:nvPr/>
          </p:nvSpPr>
          <p:spPr>
            <a:xfrm>
              <a:off x="8313480" y="3279469"/>
              <a:ext cx="197256" cy="112980"/>
            </a:xfrm>
            <a:prstGeom prst="arc">
              <a:avLst>
                <a:gd name="adj1" fmla="val 11109083"/>
                <a:gd name="adj2" fmla="val 0"/>
              </a:avLst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15">
                <a:latin typeface="Houschka Pro Medium" panose="02000603000000020003"/>
                <a:cs typeface="Segoe UI Light" panose="020B0502040204020203" pitchFamily="34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DEB1545-660E-21EB-23DC-9B07C29E7CAB}"/>
                </a:ext>
              </a:extLst>
            </p:cNvPr>
            <p:cNvSpPr/>
            <p:nvPr/>
          </p:nvSpPr>
          <p:spPr>
            <a:xfrm rot="21409361" flipV="1">
              <a:off x="8334086" y="3818612"/>
              <a:ext cx="197256" cy="112980"/>
            </a:xfrm>
            <a:prstGeom prst="arc">
              <a:avLst>
                <a:gd name="adj1" fmla="val 11109083"/>
                <a:gd name="adj2" fmla="val 0"/>
              </a:avLst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15">
                <a:latin typeface="Houschka Pro Medium" panose="02000603000000020003"/>
                <a:cs typeface="Segoe UI Light" panose="020B0502040204020203" pitchFamily="34" charset="0"/>
              </a:endParaRPr>
            </a:p>
          </p:txBody>
        </p:sp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id="{8FC9878E-7005-EB77-16C9-29E1D7C69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1863" y="2032286"/>
            <a:ext cx="420009" cy="4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FFB1-1F32-8F93-5749-27E49393D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0356544-2642-6862-6603-22A3A6772C40}"/>
              </a:ext>
            </a:extLst>
          </p:cNvPr>
          <p:cNvSpPr txBox="1"/>
          <p:nvPr/>
        </p:nvSpPr>
        <p:spPr>
          <a:xfrm>
            <a:off x="89761" y="1"/>
            <a:ext cx="10896599" cy="81669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 cap="small">
                <a:solidFill>
                  <a:schemeClr val="bg1"/>
                </a:solidFill>
                <a:latin typeface="Segoe UI Semibold"/>
                <a:ea typeface="+mj-ea"/>
                <a:cs typeface="Segoe UI Semibold"/>
              </a:defRPr>
            </a:lvl1pPr>
          </a:lstStyle>
          <a:p>
            <a:pPr algn="l"/>
            <a:r>
              <a:rPr lang="fr-FR" sz="2000" cap="none" dirty="0">
                <a:solidFill>
                  <a:prstClr val="white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… reposant sur une coordination accrue des acteurs de l’hôpital et de la ville 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A205E8EC-05A3-49B2-24E4-CDA7A039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896" y="6386548"/>
            <a:ext cx="446314" cy="365125"/>
          </a:xfrm>
        </p:spPr>
        <p:txBody>
          <a:bodyPr/>
          <a:lstStyle/>
          <a:p>
            <a:pPr algn="ctr"/>
            <a:fld id="{E68D63F3-0096-47C9-9189-84FD82E7C48C}" type="slidenum">
              <a:rPr lang="fr-FR" smtClean="0"/>
              <a:pPr algn="ctr"/>
              <a:t>3</a:t>
            </a:fld>
            <a:endParaRPr lang="fr-FR"/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4E6C87AE-1D22-AC05-48DE-064B3CD27716}"/>
              </a:ext>
            </a:extLst>
          </p:cNvPr>
          <p:cNvCxnSpPr>
            <a:cxnSpLocks/>
            <a:stCxn id="5" idx="1"/>
            <a:endCxn id="78" idx="1"/>
          </p:cNvCxnSpPr>
          <p:nvPr/>
        </p:nvCxnSpPr>
        <p:spPr>
          <a:xfrm rot="10800000" flipV="1">
            <a:off x="847603" y="1042036"/>
            <a:ext cx="14817" cy="3558793"/>
          </a:xfrm>
          <a:prstGeom prst="curvedConnector3">
            <a:avLst>
              <a:gd name="adj1" fmla="val 5336843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B05AB56-BDFB-C638-2321-B4119144DD41}"/>
              </a:ext>
            </a:extLst>
          </p:cNvPr>
          <p:cNvSpPr/>
          <p:nvPr/>
        </p:nvSpPr>
        <p:spPr>
          <a:xfrm>
            <a:off x="847603" y="916033"/>
            <a:ext cx="2772058" cy="25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small">
                <a:solidFill>
                  <a:schemeClr val="bg1"/>
                </a:solidFill>
                <a:latin typeface="Houschka Pro Medium" panose="02000603000000020003"/>
                <a:cs typeface="Segoe UI Light" panose="020B0502040204020203" pitchFamily="34" charset="0"/>
              </a:rPr>
              <a:t>Et un parcours en trois séquences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2B9FAEA-AA1B-3985-F7E0-3FF15B05C8E0}"/>
              </a:ext>
            </a:extLst>
          </p:cNvPr>
          <p:cNvSpPr txBox="1"/>
          <p:nvPr/>
        </p:nvSpPr>
        <p:spPr>
          <a:xfrm>
            <a:off x="1222545" y="3123628"/>
            <a:ext cx="3393243" cy="280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Renouvellement si changement thérapeutique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CD8C5671-B5DF-1DB2-56A5-29EC90A5DA8F}"/>
              </a:ext>
            </a:extLst>
          </p:cNvPr>
          <p:cNvSpPr/>
          <p:nvPr/>
        </p:nvSpPr>
        <p:spPr>
          <a:xfrm>
            <a:off x="4236626" y="1348063"/>
            <a:ext cx="3780079" cy="1680035"/>
          </a:xfrm>
          <a:prstGeom prst="roundRect">
            <a:avLst>
              <a:gd name="adj" fmla="val 538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15">
              <a:latin typeface="Houschka Pro Medium" panose="02000603000000020003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868B2552-B29C-DDA4-67AC-91F0546FF40B}"/>
              </a:ext>
            </a:extLst>
          </p:cNvPr>
          <p:cNvSpPr/>
          <p:nvPr/>
        </p:nvSpPr>
        <p:spPr>
          <a:xfrm>
            <a:off x="5380871" y="1235389"/>
            <a:ext cx="1491589" cy="19988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33" b="1" cap="small">
                <a:latin typeface="Houschka Pro Medium" panose="02000603000000020003"/>
                <a:cs typeface="Segoe UI Light" panose="020B0502040204020203" pitchFamily="34" charset="0"/>
              </a:rPr>
              <a:t>Séquence 2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9536335B-EDD2-50C0-82BA-461998DCA0DB}"/>
              </a:ext>
            </a:extLst>
          </p:cNvPr>
          <p:cNvSpPr/>
          <p:nvPr/>
        </p:nvSpPr>
        <p:spPr>
          <a:xfrm>
            <a:off x="5412651" y="1480094"/>
            <a:ext cx="1428030" cy="168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83" b="1" cap="small">
                <a:solidFill>
                  <a:schemeClr val="accent3"/>
                </a:solidFill>
                <a:latin typeface="Houschka Pro Medium" panose="02000603000000020003"/>
                <a:cs typeface="Segoe UI Light" panose="020B0502040204020203" pitchFamily="34" charset="0"/>
              </a:rPr>
              <a:t>Suivi proximal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7A2B9176-2110-C9ED-F5BD-BABA08E8E07F}"/>
              </a:ext>
            </a:extLst>
          </p:cNvPr>
          <p:cNvSpPr/>
          <p:nvPr/>
        </p:nvSpPr>
        <p:spPr>
          <a:xfrm>
            <a:off x="4362629" y="1712744"/>
            <a:ext cx="3528074" cy="1176025"/>
          </a:xfrm>
          <a:prstGeom prst="roundRect">
            <a:avLst>
              <a:gd name="adj" fmla="val 713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8"/>
              </a:spcAft>
              <a:defRPr/>
            </a:pPr>
            <a:r>
              <a:rPr lang="fr-FR" sz="1283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Pour le patient : </a:t>
            </a: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Garantir l’observance et la surveillance des effets indésirables</a:t>
            </a:r>
          </a:p>
          <a:p>
            <a:pPr>
              <a:defRPr/>
            </a:pPr>
            <a:r>
              <a:rPr lang="fr-FR" sz="1283" b="1">
                <a:solidFill>
                  <a:schemeClr val="accent6"/>
                </a:solidFill>
                <a:latin typeface="Houschka Pro Medium" panose="02000603000000020003"/>
                <a:cs typeface="Segoe UI Light" panose="020B0502040204020203" pitchFamily="34" charset="0"/>
              </a:rPr>
              <a:t>Pour les professionnels </a:t>
            </a:r>
            <a:r>
              <a:rPr lang="fr-FR" sz="1283" b="1">
                <a:solidFill>
                  <a:schemeClr val="tx1"/>
                </a:solidFill>
                <a:latin typeface="Houschka Pro Medium" panose="02000603000000020003"/>
                <a:cs typeface="Segoe UI Light" panose="020B0502040204020203" pitchFamily="34" charset="0"/>
              </a:rPr>
              <a:t>: </a:t>
            </a: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Renforcer le suivi coordonné et la transmission d’information entre la ville et l’hôpital 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2DCEF8BD-430E-871A-FDFD-14A0415F050A}"/>
              </a:ext>
            </a:extLst>
          </p:cNvPr>
          <p:cNvSpPr/>
          <p:nvPr/>
        </p:nvSpPr>
        <p:spPr>
          <a:xfrm>
            <a:off x="4364331" y="1594693"/>
            <a:ext cx="831454" cy="21000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83" b="1" cap="small">
                <a:latin typeface="Houschka Pro Medium" panose="02000603000000020003"/>
                <a:cs typeface="Segoe UI Light" panose="020B0502040204020203" pitchFamily="34" charset="0"/>
              </a:rPr>
              <a:t>Objectif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C2BFC6FA-1AC3-50EF-E8CE-FAFD077F4685}"/>
              </a:ext>
            </a:extLst>
          </p:cNvPr>
          <p:cNvSpPr/>
          <p:nvPr/>
        </p:nvSpPr>
        <p:spPr>
          <a:xfrm>
            <a:off x="5272644" y="2926442"/>
            <a:ext cx="1708046" cy="14897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246C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83" b="1" cap="small">
                <a:latin typeface="Houschka Pro Medium" panose="02000603000000020003"/>
                <a:cs typeface="Segoe UI Light" panose="020B0502040204020203" pitchFamily="34" charset="0"/>
              </a:rPr>
              <a:t>3 cycles de traitement</a:t>
            </a:r>
          </a:p>
        </p:txBody>
      </p:sp>
      <p:pic>
        <p:nvPicPr>
          <p:cNvPr id="50" name="Picture 2" descr="objectifs">
            <a:extLst>
              <a:ext uri="{FF2B5EF4-FFF2-40B4-BE49-F238E27FC236}">
                <a16:creationId xmlns:a16="http://schemas.microsoft.com/office/drawing/2014/main" id="{4D9C481C-4B60-2F57-F32E-6898C745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98" y="1558014"/>
            <a:ext cx="241360" cy="2413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CA46CE59-DA76-C9EC-9C0E-E1615C86BB1D}"/>
              </a:ext>
            </a:extLst>
          </p:cNvPr>
          <p:cNvSpPr/>
          <p:nvPr/>
        </p:nvSpPr>
        <p:spPr>
          <a:xfrm>
            <a:off x="8203276" y="1333830"/>
            <a:ext cx="3780079" cy="1680035"/>
          </a:xfrm>
          <a:prstGeom prst="roundRect">
            <a:avLst>
              <a:gd name="adj" fmla="val 5381"/>
            </a:avLst>
          </a:prstGeom>
          <a:solidFill>
            <a:srgbClr val="C8F2F4"/>
          </a:solidFill>
          <a:ln>
            <a:solidFill>
              <a:srgbClr val="C8F2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15">
              <a:latin typeface="Houschka Pro Medium" panose="02000603000000020003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5573396D-4FE3-7F4F-E71F-D96ED35B142C}"/>
              </a:ext>
            </a:extLst>
          </p:cNvPr>
          <p:cNvSpPr/>
          <p:nvPr/>
        </p:nvSpPr>
        <p:spPr>
          <a:xfrm>
            <a:off x="9347521" y="1235389"/>
            <a:ext cx="1491589" cy="199889"/>
          </a:xfrm>
          <a:prstGeom prst="roundRect">
            <a:avLst>
              <a:gd name="adj" fmla="val 50000"/>
            </a:avLst>
          </a:prstGeom>
          <a:solidFill>
            <a:srgbClr val="1D8B91"/>
          </a:solidFill>
          <a:ln>
            <a:solidFill>
              <a:srgbClr val="1D8B9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33" b="1" cap="small">
                <a:latin typeface="Houschka Pro Medium" panose="02000603000000020003"/>
                <a:cs typeface="Segoe UI Light" panose="020B0502040204020203" pitchFamily="34" charset="0"/>
              </a:rPr>
              <a:t>Séquence 3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F11782EF-FF5F-D810-EDFC-7387F943453C}"/>
              </a:ext>
            </a:extLst>
          </p:cNvPr>
          <p:cNvSpPr/>
          <p:nvPr/>
        </p:nvSpPr>
        <p:spPr>
          <a:xfrm>
            <a:off x="9379300" y="1480094"/>
            <a:ext cx="1428030" cy="168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83" b="1" cap="small">
                <a:solidFill>
                  <a:schemeClr val="accent2">
                    <a:lumMod val="50000"/>
                  </a:schemeClr>
                </a:solidFill>
                <a:latin typeface="Houschka Pro Medium" panose="02000603000000020003"/>
                <a:cs typeface="Segoe UI Light" panose="020B0502040204020203" pitchFamily="34" charset="0"/>
              </a:rPr>
              <a:t>Suivi Distal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7475E1FC-BFAC-8BED-6B64-BEB7890D9118}"/>
              </a:ext>
            </a:extLst>
          </p:cNvPr>
          <p:cNvSpPr/>
          <p:nvPr/>
        </p:nvSpPr>
        <p:spPr>
          <a:xfrm>
            <a:off x="8329278" y="1712744"/>
            <a:ext cx="3528074" cy="1176025"/>
          </a:xfrm>
          <a:prstGeom prst="roundRect">
            <a:avLst>
              <a:gd name="adj" fmla="val 634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bIns="37339" rtlCol="0" anchor="b"/>
          <a:lstStyle/>
          <a:p>
            <a:pPr>
              <a:spcAft>
                <a:spcPts val="208"/>
              </a:spcAft>
              <a:defRPr/>
            </a:pPr>
            <a:r>
              <a:rPr lang="fr-FR" sz="1283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Pour le patient</a:t>
            </a: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  : Maintenir l’autonomie du patient dans la prise de son traitement</a:t>
            </a:r>
          </a:p>
          <a:p>
            <a:pPr>
              <a:defRPr/>
            </a:pPr>
            <a:r>
              <a:rPr lang="fr-FR" sz="1283" b="1">
                <a:solidFill>
                  <a:schemeClr val="accent6"/>
                </a:solidFill>
                <a:latin typeface="Houschka Pro Medium" panose="02000603000000020003"/>
                <a:cs typeface="Segoe UI Light" panose="020B0502040204020203" pitchFamily="34" charset="0"/>
              </a:rPr>
              <a:t>Pour les professionnels </a:t>
            </a:r>
            <a:r>
              <a:rPr lang="fr-FR" sz="1283" b="1">
                <a:solidFill>
                  <a:schemeClr val="tx1"/>
                </a:solidFill>
                <a:latin typeface="Houschka Pro Medium" panose="02000603000000020003"/>
                <a:cs typeface="Segoe UI Light" panose="020B0502040204020203" pitchFamily="34" charset="0"/>
              </a:rPr>
              <a:t>:</a:t>
            </a: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 Suivi de l’observance et/ou des effets indésirables par les professionnels de ville, appui à distance de l’équipe hospitalière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6EBB03A2-44AB-F0A1-377A-55988992A24C}"/>
              </a:ext>
            </a:extLst>
          </p:cNvPr>
          <p:cNvSpPr/>
          <p:nvPr/>
        </p:nvSpPr>
        <p:spPr>
          <a:xfrm>
            <a:off x="8346713" y="1594693"/>
            <a:ext cx="831454" cy="21000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83" b="1" cap="small">
                <a:latin typeface="Houschka Pro Medium" panose="02000603000000020003"/>
                <a:cs typeface="Segoe UI Light" panose="020B0502040204020203" pitchFamily="34" charset="0"/>
              </a:rPr>
              <a:t>Objectif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1905A1CB-0009-DFA0-C4D0-31FD7A0D29AF}"/>
              </a:ext>
            </a:extLst>
          </p:cNvPr>
          <p:cNvSpPr/>
          <p:nvPr/>
        </p:nvSpPr>
        <p:spPr>
          <a:xfrm>
            <a:off x="9239293" y="2928492"/>
            <a:ext cx="1708046" cy="148974"/>
          </a:xfrm>
          <a:prstGeom prst="roundRect">
            <a:avLst>
              <a:gd name="adj" fmla="val 50000"/>
            </a:avLst>
          </a:prstGeom>
          <a:solidFill>
            <a:srgbClr val="1D8B91"/>
          </a:solidFill>
          <a:ln>
            <a:solidFill>
              <a:srgbClr val="1D8B9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83" b="1" cap="small">
                <a:latin typeface="Houschka Pro Medium" panose="02000603000000020003"/>
                <a:cs typeface="Segoe UI Light" panose="020B0502040204020203" pitchFamily="34" charset="0"/>
              </a:rPr>
              <a:t>6 cycles de traitement</a:t>
            </a:r>
          </a:p>
        </p:txBody>
      </p:sp>
      <p:pic>
        <p:nvPicPr>
          <p:cNvPr id="57" name="Picture 2" descr="objectifs">
            <a:extLst>
              <a:ext uri="{FF2B5EF4-FFF2-40B4-BE49-F238E27FC236}">
                <a16:creationId xmlns:a16="http://schemas.microsoft.com/office/drawing/2014/main" id="{CB505737-369A-E9E7-4C3A-33E21062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91" y="1558014"/>
            <a:ext cx="241360" cy="2413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DA4D3CF-A310-C81D-4724-17278A390596}"/>
              </a:ext>
            </a:extLst>
          </p:cNvPr>
          <p:cNvSpPr/>
          <p:nvPr/>
        </p:nvSpPr>
        <p:spPr>
          <a:xfrm>
            <a:off x="267026" y="1350226"/>
            <a:ext cx="3780079" cy="1680035"/>
          </a:xfrm>
          <a:prstGeom prst="roundRect">
            <a:avLst>
              <a:gd name="adj" fmla="val 53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Houschka Pro Medium" panose="02000603000000020003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14613D85-8C81-E5D9-333A-8DA011032AE2}"/>
              </a:ext>
            </a:extLst>
          </p:cNvPr>
          <p:cNvSpPr/>
          <p:nvPr/>
        </p:nvSpPr>
        <p:spPr>
          <a:xfrm>
            <a:off x="1411271" y="1235389"/>
            <a:ext cx="1491589" cy="199889"/>
          </a:xfrm>
          <a:prstGeom prst="roundRect">
            <a:avLst>
              <a:gd name="adj" fmla="val 50000"/>
            </a:avLst>
          </a:prstGeom>
          <a:solidFill>
            <a:srgbClr val="00B3D6"/>
          </a:solidFill>
          <a:ln>
            <a:solidFill>
              <a:srgbClr val="00B3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33" b="1" cap="small">
                <a:latin typeface="Houschka Pro Medium" panose="02000603000000020003"/>
                <a:cs typeface="Segoe UI Light" panose="020B0502040204020203" pitchFamily="34" charset="0"/>
              </a:rPr>
              <a:t>Séquence 1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59822398-4746-8305-8B92-14717C296DA8}"/>
              </a:ext>
            </a:extLst>
          </p:cNvPr>
          <p:cNvSpPr/>
          <p:nvPr/>
        </p:nvSpPr>
        <p:spPr>
          <a:xfrm>
            <a:off x="1443051" y="1480094"/>
            <a:ext cx="1428030" cy="168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83" b="1" cap="small">
                <a:solidFill>
                  <a:srgbClr val="00B3D6"/>
                </a:solidFill>
                <a:latin typeface="Houschka Pro Medium" panose="02000603000000020003"/>
                <a:cs typeface="Segoe UI Light" panose="020B0502040204020203" pitchFamily="34" charset="0"/>
              </a:rPr>
              <a:t>Primoprescription 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9544DDB1-F47F-6D9F-E2FC-5135D93092EE}"/>
              </a:ext>
            </a:extLst>
          </p:cNvPr>
          <p:cNvSpPr/>
          <p:nvPr/>
        </p:nvSpPr>
        <p:spPr>
          <a:xfrm>
            <a:off x="393029" y="1712744"/>
            <a:ext cx="3528074" cy="1176025"/>
          </a:xfrm>
          <a:prstGeom prst="roundRect">
            <a:avLst>
              <a:gd name="adj" fmla="val 793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8"/>
              </a:spcAft>
              <a:defRPr/>
            </a:pPr>
            <a:r>
              <a:rPr lang="fr-FR" sz="1283" b="1">
                <a:solidFill>
                  <a:schemeClr val="accent1"/>
                </a:solidFill>
                <a:latin typeface="Houschka Pro Medium" panose="02000603000000020003"/>
                <a:cs typeface="Segoe UI Light" panose="020B0502040204020203" pitchFamily="34" charset="0"/>
              </a:rPr>
              <a:t>Pour le patient</a:t>
            </a: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 : Initiation du traitement </a:t>
            </a:r>
          </a:p>
          <a:p>
            <a:pPr>
              <a:defRPr/>
            </a:pPr>
            <a:r>
              <a:rPr lang="fr-FR" sz="1283" b="1">
                <a:solidFill>
                  <a:schemeClr val="accent6"/>
                </a:solidFill>
                <a:latin typeface="Houschka Pro Medium" panose="02000603000000020003"/>
                <a:cs typeface="Segoe UI Light" panose="020B0502040204020203" pitchFamily="34" charset="0"/>
              </a:rPr>
              <a:t>Pour les professionnels </a:t>
            </a:r>
            <a:r>
              <a:rPr lang="fr-FR" sz="1283" b="1">
                <a:solidFill>
                  <a:schemeClr val="tx1"/>
                </a:solidFill>
                <a:latin typeface="Houschka Pro Medium" panose="02000603000000020003"/>
                <a:cs typeface="Segoe UI Light" panose="020B0502040204020203" pitchFamily="34" charset="0"/>
              </a:rPr>
              <a:t>: </a:t>
            </a:r>
            <a:r>
              <a:rPr lang="fr-FR" sz="1283">
                <a:solidFill>
                  <a:schemeClr val="tx1"/>
                </a:solidFill>
                <a:latin typeface="Houschka Pro Medium" panose="02000603000000020003"/>
                <a:cs typeface="Segoe UI Light" panose="020B0502040204020203" pitchFamily="34" charset="0"/>
              </a:rPr>
              <a:t>Mettre en lien des acteurs de soins pour la sécurisation de la prise en charge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3C783E65-5E12-86FA-FC97-6C600CDC884C}"/>
              </a:ext>
            </a:extLst>
          </p:cNvPr>
          <p:cNvSpPr/>
          <p:nvPr/>
        </p:nvSpPr>
        <p:spPr>
          <a:xfrm>
            <a:off x="1334155" y="2928492"/>
            <a:ext cx="1645824" cy="148974"/>
          </a:xfrm>
          <a:prstGeom prst="roundRect">
            <a:avLst>
              <a:gd name="adj" fmla="val 50000"/>
            </a:avLst>
          </a:prstGeom>
          <a:solidFill>
            <a:srgbClr val="00B3D6"/>
          </a:solidFill>
          <a:ln>
            <a:solidFill>
              <a:srgbClr val="00B3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83" b="1" cap="small">
                <a:latin typeface="Houschka Pro Medium" panose="02000603000000020003"/>
                <a:cs typeface="Segoe UI Light" panose="020B0502040204020203" pitchFamily="34" charset="0"/>
              </a:rPr>
              <a:t>1 cycle de traitement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7DBC75DD-A10D-32FC-15D1-BE0290F75F4F}"/>
              </a:ext>
            </a:extLst>
          </p:cNvPr>
          <p:cNvSpPr/>
          <p:nvPr/>
        </p:nvSpPr>
        <p:spPr>
          <a:xfrm>
            <a:off x="391091" y="1594693"/>
            <a:ext cx="831454" cy="21000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83" b="1" cap="small">
                <a:latin typeface="Houschka Pro Medium" panose="02000603000000020003"/>
                <a:cs typeface="Segoe UI Light" panose="020B0502040204020203" pitchFamily="34" charset="0"/>
              </a:rPr>
              <a:t>Objectif</a:t>
            </a:r>
          </a:p>
        </p:txBody>
      </p:sp>
      <p:pic>
        <p:nvPicPr>
          <p:cNvPr id="64" name="Picture 2" descr="objectifs">
            <a:extLst>
              <a:ext uri="{FF2B5EF4-FFF2-40B4-BE49-F238E27FC236}">
                <a16:creationId xmlns:a16="http://schemas.microsoft.com/office/drawing/2014/main" id="{902B198C-B840-A898-6153-1E922B0A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0" y="1558014"/>
            <a:ext cx="241360" cy="2413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aphique 64" descr="Actualiser avec un remplissage uni">
            <a:extLst>
              <a:ext uri="{FF2B5EF4-FFF2-40B4-BE49-F238E27FC236}">
                <a16:creationId xmlns:a16="http://schemas.microsoft.com/office/drawing/2014/main" id="{B1AFE025-7FE9-79B4-9EE2-E0ABC719390C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2328">
            <a:off x="3872109" y="2856632"/>
            <a:ext cx="360621" cy="360621"/>
          </a:xfrm>
          <a:prstGeom prst="rect">
            <a:avLst/>
          </a:prstGeom>
          <a:effectLst/>
        </p:spPr>
      </p:pic>
      <p:pic>
        <p:nvPicPr>
          <p:cNvPr id="66" name="Graphique 65" descr="Actualiser avec un remplissage uni">
            <a:extLst>
              <a:ext uri="{FF2B5EF4-FFF2-40B4-BE49-F238E27FC236}">
                <a16:creationId xmlns:a16="http://schemas.microsoft.com/office/drawing/2014/main" id="{736A0866-224A-16FD-28A6-CAB4E8526C6D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2328">
            <a:off x="7826403" y="2856632"/>
            <a:ext cx="360621" cy="360621"/>
          </a:xfrm>
          <a:prstGeom prst="rect">
            <a:avLst/>
          </a:prstGeom>
          <a:effectLst/>
        </p:spPr>
      </p:pic>
      <p:pic>
        <p:nvPicPr>
          <p:cNvPr id="67" name="Graphique 66" descr="Actualiser avec un remplissage uni">
            <a:extLst>
              <a:ext uri="{FF2B5EF4-FFF2-40B4-BE49-F238E27FC236}">
                <a16:creationId xmlns:a16="http://schemas.microsoft.com/office/drawing/2014/main" id="{B59C3EFF-D9A5-B6DB-1D28-8293F9A58717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2328">
            <a:off x="11796765" y="2856632"/>
            <a:ext cx="360621" cy="360621"/>
          </a:xfrm>
          <a:prstGeom prst="rect">
            <a:avLst/>
          </a:prstGeom>
          <a:effectLst/>
        </p:spPr>
      </p:pic>
      <p:sp>
        <p:nvSpPr>
          <p:cNvPr id="68" name="Flèche : droite 67">
            <a:extLst>
              <a:ext uri="{FF2B5EF4-FFF2-40B4-BE49-F238E27FC236}">
                <a16:creationId xmlns:a16="http://schemas.microsoft.com/office/drawing/2014/main" id="{366A3553-8CC7-92CB-7D7E-DB2676809839}"/>
              </a:ext>
            </a:extLst>
          </p:cNvPr>
          <p:cNvSpPr/>
          <p:nvPr/>
        </p:nvSpPr>
        <p:spPr>
          <a:xfrm>
            <a:off x="7974282" y="2086794"/>
            <a:ext cx="311105" cy="362073"/>
          </a:xfrm>
          <a:prstGeom prst="rightArrow">
            <a:avLst>
              <a:gd name="adj1" fmla="val 39328"/>
              <a:gd name="adj2" fmla="val 4522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15">
              <a:latin typeface="Houschka Pro Medium" panose="02000603000000020003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2E1BE23-32F0-E35A-E98E-1C467A7D2849}"/>
              </a:ext>
            </a:extLst>
          </p:cNvPr>
          <p:cNvSpPr txBox="1"/>
          <p:nvPr/>
        </p:nvSpPr>
        <p:spPr>
          <a:xfrm>
            <a:off x="9439944" y="3123628"/>
            <a:ext cx="2807971" cy="280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chemeClr val="accent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z="1225" dirty="0">
                <a:solidFill>
                  <a:schemeClr val="tx1">
                    <a:lumMod val="50000"/>
                    <a:lumOff val="50000"/>
                  </a:schemeClr>
                </a:solidFill>
                <a:latin typeface="Houschka Pro Medium" panose="02000603000000020003"/>
              </a:rPr>
              <a:t>Renouvellement par décision médicale</a:t>
            </a:r>
          </a:p>
        </p:txBody>
      </p:sp>
      <p:sp>
        <p:nvSpPr>
          <p:cNvPr id="70" name="Flèche : droite 69">
            <a:extLst>
              <a:ext uri="{FF2B5EF4-FFF2-40B4-BE49-F238E27FC236}">
                <a16:creationId xmlns:a16="http://schemas.microsoft.com/office/drawing/2014/main" id="{A05E5151-D6B1-3091-47E5-2F4953792E62}"/>
              </a:ext>
            </a:extLst>
          </p:cNvPr>
          <p:cNvSpPr/>
          <p:nvPr/>
        </p:nvSpPr>
        <p:spPr>
          <a:xfrm>
            <a:off x="4004682" y="2082484"/>
            <a:ext cx="311105" cy="362073"/>
          </a:xfrm>
          <a:prstGeom prst="rightArrow">
            <a:avLst>
              <a:gd name="adj1" fmla="val 39328"/>
              <a:gd name="adj2" fmla="val 4522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15">
              <a:latin typeface="Houschka Pro Medium" panose="02000603000000020003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C35ACB0-B0A0-56F1-535E-5A31CCEA4597}"/>
              </a:ext>
            </a:extLst>
          </p:cNvPr>
          <p:cNvSpPr txBox="1"/>
          <p:nvPr/>
        </p:nvSpPr>
        <p:spPr>
          <a:xfrm>
            <a:off x="5567801" y="3123628"/>
            <a:ext cx="2801354" cy="280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chemeClr val="accent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z="1225" dirty="0">
                <a:solidFill>
                  <a:schemeClr val="tx1">
                    <a:lumMod val="50000"/>
                    <a:lumOff val="50000"/>
                  </a:schemeClr>
                </a:solidFill>
                <a:latin typeface="Houschka Pro Medium" panose="02000603000000020003"/>
              </a:rPr>
              <a:t>Renouvellement par décision médicale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FB424D21-E661-990F-3FA8-862B4986D038}"/>
              </a:ext>
            </a:extLst>
          </p:cNvPr>
          <p:cNvSpPr/>
          <p:nvPr/>
        </p:nvSpPr>
        <p:spPr>
          <a:xfrm>
            <a:off x="964528" y="3550224"/>
            <a:ext cx="10458045" cy="4962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30">
              <a:defRPr/>
            </a:pP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Semibold" panose="020B0702040204020203" pitchFamily="34" charset="0"/>
              </a:rPr>
              <a:t>   Ce parcours peut être décliné sous deux modalités : 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AB93BA1-D5F0-EC2E-2B01-397257438931}"/>
              </a:ext>
            </a:extLst>
          </p:cNvPr>
          <p:cNvSpPr txBox="1"/>
          <p:nvPr/>
        </p:nvSpPr>
        <p:spPr>
          <a:xfrm>
            <a:off x="6038274" y="3672336"/>
            <a:ext cx="1722036" cy="25200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066830">
              <a:defRPr/>
            </a:pPr>
            <a:r>
              <a:rPr lang="fr-FR" sz="1283" cap="small">
                <a:solidFill>
                  <a:srgbClr val="44546A"/>
                </a:solidFill>
                <a:latin typeface="Houschka Pro Medium" panose="02000603000000020003"/>
              </a:rPr>
              <a:t>Dispensation en ville 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D76BF969-FB32-AEB1-40D5-5607EB2AA058}"/>
              </a:ext>
            </a:extLst>
          </p:cNvPr>
          <p:cNvSpPr txBox="1"/>
          <p:nvPr/>
        </p:nvSpPr>
        <p:spPr>
          <a:xfrm>
            <a:off x="9354885" y="3672336"/>
            <a:ext cx="1890040" cy="25200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 algn="ctr">
              <a:defRPr cap="small">
                <a:solidFill>
                  <a:schemeClr val="tx2"/>
                </a:solidFill>
              </a:defRPr>
            </a:lvl1pPr>
          </a:lstStyle>
          <a:p>
            <a:pPr defTabSz="1066830">
              <a:defRPr/>
            </a:pPr>
            <a:r>
              <a:rPr lang="fr-FR" sz="1283">
                <a:solidFill>
                  <a:srgbClr val="44546A"/>
                </a:solidFill>
                <a:latin typeface="Houschka Pro Medium" panose="02000603000000020003"/>
              </a:rPr>
              <a:t>Rétrocession hospitalière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49C8FAF7-B3AC-0E83-28C9-1CA773485C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7" y="3313434"/>
            <a:ext cx="955700" cy="969811"/>
          </a:xfrm>
          <a:prstGeom prst="rect">
            <a:avLst/>
          </a:prstGeom>
        </p:spPr>
      </p:pic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000DDA69-0A29-7F9E-6113-9B69DB5CC3C2}"/>
              </a:ext>
            </a:extLst>
          </p:cNvPr>
          <p:cNvSpPr/>
          <p:nvPr/>
        </p:nvSpPr>
        <p:spPr>
          <a:xfrm>
            <a:off x="4817022" y="3651336"/>
            <a:ext cx="1344028" cy="294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30">
              <a:defRPr/>
            </a:pPr>
            <a:r>
              <a:rPr lang="fr-FR" sz="1283">
                <a:solidFill>
                  <a:srgbClr val="44546A"/>
                </a:solidFill>
                <a:latin typeface="Houschka Pro Medium" panose="02000603000000020003"/>
                <a:cs typeface="Segoe UI Semibold" panose="020B0702040204020203" pitchFamily="34" charset="0"/>
              </a:rPr>
              <a:t>Parcours A</a:t>
            </a:r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5B4E8EA3-7A90-5D06-3B4D-771186EFE6B4}"/>
              </a:ext>
            </a:extLst>
          </p:cNvPr>
          <p:cNvSpPr/>
          <p:nvPr/>
        </p:nvSpPr>
        <p:spPr>
          <a:xfrm>
            <a:off x="8081463" y="3651336"/>
            <a:ext cx="1344028" cy="294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30">
              <a:defRPr/>
            </a:pPr>
            <a:r>
              <a:rPr lang="fr-FR" sz="1283">
                <a:solidFill>
                  <a:srgbClr val="44546A"/>
                </a:solidFill>
                <a:latin typeface="Houschka Pro Medium" panose="02000603000000020003"/>
                <a:cs typeface="Segoe UI Semibold" panose="020B0702040204020203" pitchFamily="34" charset="0"/>
              </a:rPr>
              <a:t>Parcours B</a:t>
            </a:r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C847D8DA-5B35-DA98-6067-134DFD91F7CC}"/>
              </a:ext>
            </a:extLst>
          </p:cNvPr>
          <p:cNvSpPr/>
          <p:nvPr/>
        </p:nvSpPr>
        <p:spPr>
          <a:xfrm>
            <a:off x="847603" y="4474826"/>
            <a:ext cx="3654077" cy="252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small" dirty="0">
                <a:solidFill>
                  <a:schemeClr val="bg1"/>
                </a:solidFill>
                <a:latin typeface="Houschka Pro Medium" panose="02000603000000020003"/>
                <a:cs typeface="Segoe UI Light" panose="020B0502040204020203" pitchFamily="34" charset="0"/>
              </a:rPr>
              <a:t>Incluant des acteurs de l’hôpital et de la ville</a:t>
            </a: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B98DDBFB-9169-DEF4-6E08-E2DC96B34D94}"/>
              </a:ext>
            </a:extLst>
          </p:cNvPr>
          <p:cNvSpPr/>
          <p:nvPr/>
        </p:nvSpPr>
        <p:spPr>
          <a:xfrm>
            <a:off x="167310" y="4830026"/>
            <a:ext cx="6887244" cy="1388117"/>
          </a:xfrm>
          <a:prstGeom prst="roundRect">
            <a:avLst>
              <a:gd name="adj" fmla="val 3609"/>
            </a:avLst>
          </a:prstGeom>
          <a:solidFill>
            <a:schemeClr val="bg1"/>
          </a:solidFill>
          <a:ln w="952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30">
              <a:defRPr/>
            </a:pPr>
            <a:endParaRPr lang="fr-FR" sz="2100">
              <a:solidFill>
                <a:prstClr val="white"/>
              </a:solidFill>
              <a:latin typeface="Houschka Pro Medium" panose="02000603000000020003"/>
              <a:cs typeface="Segoe UI Light" panose="020B0502040204020203" pitchFamily="34" charset="0"/>
            </a:endParaRPr>
          </a:p>
        </p:txBody>
      </p: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A8534DF0-07A6-CD3F-29B8-C42EEF5324F2}"/>
              </a:ext>
            </a:extLst>
          </p:cNvPr>
          <p:cNvSpPr/>
          <p:nvPr/>
        </p:nvSpPr>
        <p:spPr>
          <a:xfrm>
            <a:off x="4624760" y="4643721"/>
            <a:ext cx="2352049" cy="24353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30">
              <a:defRPr/>
            </a:pPr>
            <a:r>
              <a:rPr lang="fr-FR" sz="1400" dirty="0">
                <a:solidFill>
                  <a:prstClr val="white"/>
                </a:solidFill>
                <a:latin typeface="Houschka Pro Medium" panose="02000603000000020003"/>
                <a:cs typeface="Segoe UI Semibold" panose="020B0702040204020203" pitchFamily="34" charset="0"/>
              </a:rPr>
              <a:t>Au sein des sites hospitaliers</a:t>
            </a:r>
          </a:p>
        </p:txBody>
      </p:sp>
      <p:pic>
        <p:nvPicPr>
          <p:cNvPr id="81" name="Picture 18" descr="Résultat de recherche d'images pour &quot;doctor icon&quot;">
            <a:extLst>
              <a:ext uri="{FF2B5EF4-FFF2-40B4-BE49-F238E27FC236}">
                <a16:creationId xmlns:a16="http://schemas.microsoft.com/office/drawing/2014/main" id="{B00B5AA9-4C2A-1928-C738-F5E3B8A7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81" l="2871" r="95694">
                        <a14:foregroundMark x1="18660" y1="11983" x2="51196" y2="17769"/>
                        <a14:foregroundMark x1="50718" y1="7851" x2="55502" y2="19835"/>
                        <a14:foregroundMark x1="24879" y1="826" x2="22967" y2="413"/>
                        <a14:foregroundMark x1="34450" y1="2893" x2="24879" y2="826"/>
                        <a14:foregroundMark x1="78947" y1="92975" x2="68900" y2="61157"/>
                        <a14:foregroundMark x1="10526" y1="71901" x2="40191" y2="91736"/>
                        <a14:foregroundMark x1="12919" y1="92149" x2="63158" y2="57025"/>
                        <a14:foregroundMark x1="4306" y1="88017" x2="61244" y2="66529"/>
                        <a14:foregroundMark x1="60766" y1="67769" x2="56938" y2="95455"/>
                        <a14:foregroundMark x1="6699" y1="89256" x2="38756" y2="94215"/>
                        <a14:foregroundMark x1="8134" y1="92975" x2="67943" y2="95868"/>
                        <a14:foregroundMark x1="3349" y1="90909" x2="33014" y2="96694"/>
                        <a14:foregroundMark x1="88517" y1="85537" x2="88517" y2="85537"/>
                        <a14:foregroundMark x1="80861" y1="85950" x2="91388" y2="88017"/>
                        <a14:foregroundMark x1="89474" y1="82231" x2="77512" y2="90083"/>
                        <a14:foregroundMark x1="84211" y1="78099" x2="95694" y2="85537"/>
                        <a14:backgroundMark x1="9569" y1="41322" x2="9569" y2="41322"/>
                        <a14:backgroundMark x1="7656" y1="43802" x2="7656" y2="43802"/>
                        <a14:backgroundMark x1="3828" y1="26033" x2="3828" y2="26033"/>
                        <a14:backgroundMark x1="5742" y1="30579" x2="957" y2="22727"/>
                        <a14:backgroundMark x1="9091" y1="2066" x2="9091" y2="2066"/>
                        <a14:backgroundMark x1="16746" y1="3719" x2="16746" y2="3719"/>
                        <a14:backgroundMark x1="24402" y1="826" x2="24402" y2="826"/>
                        <a14:backgroundMark x1="26794" y1="826" x2="26794" y2="826"/>
                        <a14:backgroundMark x1="10526" y1="37603" x2="10526" y2="37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5" y="5049846"/>
            <a:ext cx="362734" cy="4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Résultat de recherche d'images pour &quot;nurse icon&quot;">
            <a:extLst>
              <a:ext uri="{FF2B5EF4-FFF2-40B4-BE49-F238E27FC236}">
                <a16:creationId xmlns:a16="http://schemas.microsoft.com/office/drawing/2014/main" id="{6464C881-984C-D093-EE02-7A2ABC4A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95" y="5049846"/>
            <a:ext cx="417566" cy="4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 descr="Image associée">
            <a:extLst>
              <a:ext uri="{FF2B5EF4-FFF2-40B4-BE49-F238E27FC236}">
                <a16:creationId xmlns:a16="http://schemas.microsoft.com/office/drawing/2014/main" id="{B19FBBA5-6BE3-656F-9A3F-408015A5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71" y="5049846"/>
            <a:ext cx="421391" cy="4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4EF00EA8-C80A-F028-08DE-143B1CF143EA}"/>
              </a:ext>
            </a:extLst>
          </p:cNvPr>
          <p:cNvSpPr txBox="1"/>
          <p:nvPr/>
        </p:nvSpPr>
        <p:spPr>
          <a:xfrm>
            <a:off x="107815" y="5675922"/>
            <a:ext cx="1275961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6830">
              <a:defRPr/>
            </a:pP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Cancérologue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D3D7BDAC-043D-4629-3C3B-D209D37C912A}"/>
              </a:ext>
            </a:extLst>
          </p:cNvPr>
          <p:cNvSpPr txBox="1"/>
          <p:nvPr/>
        </p:nvSpPr>
        <p:spPr>
          <a:xfrm>
            <a:off x="2435468" y="5478428"/>
            <a:ext cx="1184194" cy="68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30">
              <a:defRPr/>
            </a:pP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Pharmacien </a:t>
            </a:r>
          </a:p>
          <a:p>
            <a:pPr algn="ctr" defTabSz="1066830">
              <a:defRPr/>
            </a:pP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Hospitalier</a:t>
            </a:r>
          </a:p>
          <a:p>
            <a:pPr algn="ctr" defTabSz="1066830">
              <a:defRPr/>
            </a:pP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(PHH)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4A7A150-7E04-DB07-5569-19EF98990D00}"/>
              </a:ext>
            </a:extLst>
          </p:cNvPr>
          <p:cNvSpPr txBox="1"/>
          <p:nvPr/>
        </p:nvSpPr>
        <p:spPr>
          <a:xfrm>
            <a:off x="4963043" y="5675922"/>
            <a:ext cx="798017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30">
              <a:defRPr/>
            </a:pPr>
            <a:r>
              <a:rPr lang="fr-FR" sz="1283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IDEC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38175D8E-E4E0-A681-AC40-99A700FFE22E}"/>
              </a:ext>
            </a:extLst>
          </p:cNvPr>
          <p:cNvSpPr/>
          <p:nvPr/>
        </p:nvSpPr>
        <p:spPr>
          <a:xfrm>
            <a:off x="1150002" y="4974648"/>
            <a:ext cx="1146601" cy="11760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001" rIns="42001" rtlCol="0" anchor="ctr"/>
          <a:lstStyle/>
          <a:p>
            <a:pPr marL="42001" indent="-84002" defTabSz="1066830">
              <a:spcAft>
                <a:spcPts val="350"/>
              </a:spcAft>
              <a:buFont typeface="Arial" panose="020B0604020202020204" pitchFamily="34" charset="0"/>
              <a:buChar char="•"/>
              <a:defRPr/>
            </a:pPr>
            <a:r>
              <a:rPr lang="fr-FR" sz="1283">
                <a:solidFill>
                  <a:srgbClr val="246C94"/>
                </a:solidFill>
                <a:latin typeface="Houschka Pro Medium" panose="02000603000000020003"/>
                <a:cs typeface="Segoe UI Light" panose="020B0502040204020203" pitchFamily="34" charset="0"/>
              </a:rPr>
              <a:t>Prescription</a:t>
            </a:r>
          </a:p>
          <a:p>
            <a:pPr marL="42001" indent="-84002" defTabSz="1066830">
              <a:spcAft>
                <a:spcPts val="350"/>
              </a:spcAft>
              <a:buFont typeface="Arial" panose="020B0604020202020204" pitchFamily="34" charset="0"/>
              <a:buChar char="•"/>
              <a:defRPr/>
            </a:pPr>
            <a:r>
              <a:rPr lang="fr-FR" sz="1283">
                <a:solidFill>
                  <a:srgbClr val="246C94"/>
                </a:solidFill>
                <a:latin typeface="Houschka Pro Medium" panose="02000603000000020003"/>
                <a:cs typeface="Segoe UI Light" panose="020B0502040204020203" pitchFamily="34" charset="0"/>
              </a:rPr>
              <a:t>Suivi médical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69A0CEA2-D68A-826E-BBEF-080252B273CD}"/>
              </a:ext>
            </a:extLst>
          </p:cNvPr>
          <p:cNvSpPr/>
          <p:nvPr/>
        </p:nvSpPr>
        <p:spPr>
          <a:xfrm>
            <a:off x="3536618" y="4975480"/>
            <a:ext cx="1275961" cy="11760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001" rIns="42001" rtlCol="0" anchor="ctr"/>
          <a:lstStyle/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rgbClr val="246C94"/>
                </a:solidFill>
                <a:latin typeface="Houschka Pro Medium" panose="02000603000000020003"/>
                <a:cs typeface="Segoe UI Light" panose="020B0502040204020203" pitchFamily="34" charset="0"/>
              </a:rPr>
              <a:t>Conciliation </a:t>
            </a:r>
          </a:p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rgbClr val="246C94"/>
                </a:solidFill>
                <a:latin typeface="Houschka Pro Medium" panose="02000603000000020003"/>
                <a:cs typeface="Segoe UI Light" panose="020B0502040204020203" pitchFamily="34" charset="0"/>
              </a:rPr>
              <a:t>Coordination avec le PHO </a:t>
            </a:r>
          </a:p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rgbClr val="246C94"/>
                </a:solidFill>
                <a:latin typeface="Houschka Pro Medium" panose="02000603000000020003"/>
                <a:cs typeface="Segoe UI Light" panose="020B0502040204020203" pitchFamily="34" charset="0"/>
              </a:rPr>
              <a:t>Rétrocession hospitalière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5BD2D59B-85F0-1DC7-C418-E89737342E5E}"/>
              </a:ext>
            </a:extLst>
          </p:cNvPr>
          <p:cNvSpPr/>
          <p:nvPr/>
        </p:nvSpPr>
        <p:spPr>
          <a:xfrm>
            <a:off x="5633798" y="4974648"/>
            <a:ext cx="1275961" cy="11760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001" rIns="42001" rtlCol="0" anchor="ctr"/>
          <a:lstStyle/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rgbClr val="246C94"/>
                </a:solidFill>
                <a:latin typeface="Houschka Pro Medium" panose="02000603000000020003"/>
                <a:cs typeface="Segoe UI Light" panose="020B0502040204020203" pitchFamily="34" charset="0"/>
              </a:rPr>
              <a:t>Suivi à distance du patient </a:t>
            </a:r>
          </a:p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rgbClr val="246C94"/>
                </a:solidFill>
                <a:latin typeface="Houschka Pro Medium" panose="02000603000000020003"/>
                <a:cs typeface="Segoe UI Light" panose="020B0502040204020203" pitchFamily="34" charset="0"/>
              </a:rPr>
              <a:t>Coordination avec la ville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:a16="http://schemas.microsoft.com/office/drawing/2014/main" id="{FD995AF0-B090-AFDE-93A1-FF82B53FBA1E}"/>
              </a:ext>
            </a:extLst>
          </p:cNvPr>
          <p:cNvSpPr/>
          <p:nvPr/>
        </p:nvSpPr>
        <p:spPr>
          <a:xfrm>
            <a:off x="7166607" y="4828970"/>
            <a:ext cx="4963641" cy="1390229"/>
          </a:xfrm>
          <a:prstGeom prst="roundRect">
            <a:avLst>
              <a:gd name="adj" fmla="val 3609"/>
            </a:avLst>
          </a:prstGeom>
          <a:solidFill>
            <a:schemeClr val="bg1"/>
          </a:solidFill>
          <a:ln w="952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30">
              <a:defRPr/>
            </a:pPr>
            <a:endParaRPr lang="fr-FR" sz="2100">
              <a:solidFill>
                <a:prstClr val="white"/>
              </a:solidFill>
              <a:latin typeface="Houschka Pro Medium" panose="02000603000000020003"/>
              <a:cs typeface="Segoe UI Light" panose="020B0502040204020203" pitchFamily="34" charset="0"/>
            </a:endParaRPr>
          </a:p>
        </p:txBody>
      </p:sp>
      <p:sp>
        <p:nvSpPr>
          <p:cNvPr id="91" name="Rectangle : coins arrondis 90">
            <a:extLst>
              <a:ext uri="{FF2B5EF4-FFF2-40B4-BE49-F238E27FC236}">
                <a16:creationId xmlns:a16="http://schemas.microsoft.com/office/drawing/2014/main" id="{974EA7B8-C884-0328-FA59-CD2FCA2F7EF0}"/>
              </a:ext>
            </a:extLst>
          </p:cNvPr>
          <p:cNvSpPr/>
          <p:nvPr/>
        </p:nvSpPr>
        <p:spPr>
          <a:xfrm>
            <a:off x="9743487" y="4643685"/>
            <a:ext cx="2352049" cy="2436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30">
              <a:defRPr/>
            </a:pPr>
            <a:r>
              <a:rPr lang="fr-FR" sz="1400">
                <a:solidFill>
                  <a:prstClr val="white"/>
                </a:solidFill>
                <a:latin typeface="Houschka Pro Medium" panose="02000603000000020003"/>
                <a:cs typeface="Segoe UI Semibold" panose="020B0702040204020203" pitchFamily="34" charset="0"/>
              </a:rPr>
              <a:t>En ville</a:t>
            </a:r>
          </a:p>
        </p:txBody>
      </p:sp>
      <p:pic>
        <p:nvPicPr>
          <p:cNvPr id="92" name="Picture 10" descr="Image associée">
            <a:extLst>
              <a:ext uri="{FF2B5EF4-FFF2-40B4-BE49-F238E27FC236}">
                <a16:creationId xmlns:a16="http://schemas.microsoft.com/office/drawing/2014/main" id="{C28416BD-E2BF-B37A-AE02-5C6A016B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6313" y="5049846"/>
            <a:ext cx="420009" cy="4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 descr="Résultat de recherche d'images pour &quot;doctor icon&quot;">
            <a:extLst>
              <a:ext uri="{FF2B5EF4-FFF2-40B4-BE49-F238E27FC236}">
                <a16:creationId xmlns:a16="http://schemas.microsoft.com/office/drawing/2014/main" id="{1B820FCA-EC9E-4179-BF83-7EA5E58B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95556" l="9778" r="89778">
                        <a14:foregroundMark x1="37333" y1="4889" x2="37333" y2="4889"/>
                        <a14:foregroundMark x1="36444" y1="10222" x2="36444" y2="10222"/>
                        <a14:foregroundMark x1="28444" y1="5778" x2="28444" y2="5778"/>
                        <a14:foregroundMark x1="32889" y1="5778" x2="32889" y2="5778"/>
                        <a14:foregroundMark x1="32889" y1="5778" x2="32889" y2="5778"/>
                        <a14:foregroundMark x1="34667" y1="6667" x2="34667" y2="6667"/>
                        <a14:foregroundMark x1="39556" y1="95556" x2="39556" y2="95556"/>
                        <a14:foregroundMark x1="11111" y1="79111" x2="11111" y2="79111"/>
                        <a14:foregroundMark x1="48444" y1="91111" x2="48444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6038" y="5049846"/>
            <a:ext cx="420009" cy="4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FA981B9B-140B-246C-E9D4-4246EB4E70D4}"/>
              </a:ext>
            </a:extLst>
          </p:cNvPr>
          <p:cNvSpPr txBox="1"/>
          <p:nvPr/>
        </p:nvSpPr>
        <p:spPr>
          <a:xfrm>
            <a:off x="6980483" y="5451497"/>
            <a:ext cx="1500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30">
              <a:defRPr/>
            </a:pPr>
            <a: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Pharmacien </a:t>
            </a:r>
          </a:p>
          <a:p>
            <a:pPr algn="ctr" defTabSz="1066830">
              <a:defRPr/>
            </a:pPr>
            <a: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d’officine</a:t>
            </a:r>
            <a:b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</a:br>
            <a: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(PHO)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77D37A7-35DE-D383-10A6-6E568F9A3E79}"/>
              </a:ext>
            </a:extLst>
          </p:cNvPr>
          <p:cNvSpPr txBox="1"/>
          <p:nvPr/>
        </p:nvSpPr>
        <p:spPr>
          <a:xfrm>
            <a:off x="9565589" y="5451497"/>
            <a:ext cx="1500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30">
              <a:defRPr/>
            </a:pPr>
            <a: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Médecin </a:t>
            </a:r>
            <a:b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</a:br>
            <a: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traitant</a:t>
            </a:r>
            <a:b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</a:br>
            <a:r>
              <a:rPr lang="fr-FR" sz="1400">
                <a:solidFill>
                  <a:prstClr val="black"/>
                </a:solidFill>
                <a:latin typeface="Houschka Pro Medium" panose="02000603000000020003"/>
                <a:cs typeface="Segoe UI Light" panose="020B0502040204020203" pitchFamily="34" charset="0"/>
              </a:rPr>
              <a:t>(MT)</a:t>
            </a:r>
          </a:p>
        </p:txBody>
      </p:sp>
      <p:sp>
        <p:nvSpPr>
          <p:cNvPr id="96" name="Rectangle : coins arrondis 95">
            <a:extLst>
              <a:ext uri="{FF2B5EF4-FFF2-40B4-BE49-F238E27FC236}">
                <a16:creationId xmlns:a16="http://schemas.microsoft.com/office/drawing/2014/main" id="{D5D05B90-D861-8B53-FFC6-15D79A6D0BD3}"/>
              </a:ext>
            </a:extLst>
          </p:cNvPr>
          <p:cNvSpPr/>
          <p:nvPr/>
        </p:nvSpPr>
        <p:spPr>
          <a:xfrm>
            <a:off x="8350966" y="4965820"/>
            <a:ext cx="1363601" cy="1176025"/>
          </a:xfrm>
          <a:prstGeom prst="roundRect">
            <a:avLst>
              <a:gd name="adj" fmla="val 284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001" rIns="42001" rtlCol="0" anchor="ctr"/>
          <a:lstStyle/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chemeClr val="accent5"/>
                </a:solidFill>
                <a:latin typeface="Houschka Pro Medium" panose="02000603000000020003"/>
                <a:cs typeface="Segoe UI Light" panose="020B0502040204020203" pitchFamily="34" charset="0"/>
              </a:rPr>
              <a:t>Conciliation </a:t>
            </a:r>
          </a:p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chemeClr val="accent5"/>
                </a:solidFill>
                <a:latin typeface="Houschka Pro Medium" panose="02000603000000020003"/>
                <a:cs typeface="Segoe UI Light" panose="020B0502040204020203" pitchFamily="34" charset="0"/>
              </a:rPr>
              <a:t>Coordination avec le PHH </a:t>
            </a:r>
          </a:p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chemeClr val="accent5"/>
                </a:solidFill>
                <a:latin typeface="Houschka Pro Medium" panose="02000603000000020003"/>
                <a:cs typeface="Segoe UI Light" panose="020B0502040204020203" pitchFamily="34" charset="0"/>
              </a:rPr>
              <a:t>Dispensation </a:t>
            </a:r>
          </a:p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chemeClr val="accent5"/>
                </a:solidFill>
                <a:latin typeface="Houschka Pro Medium" panose="02000603000000020003"/>
                <a:cs typeface="Segoe UI Light" panose="020B0502040204020203" pitchFamily="34" charset="0"/>
              </a:rPr>
              <a:t>Entretien patient</a:t>
            </a:r>
          </a:p>
        </p:txBody>
      </p:sp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72267E35-1CD6-FC5E-16A7-8D9EBA703ADC}"/>
              </a:ext>
            </a:extLst>
          </p:cNvPr>
          <p:cNvSpPr/>
          <p:nvPr/>
        </p:nvSpPr>
        <p:spPr>
          <a:xfrm>
            <a:off x="10724751" y="4965820"/>
            <a:ext cx="1363601" cy="1176025"/>
          </a:xfrm>
          <a:prstGeom prst="roundRect">
            <a:avLst>
              <a:gd name="adj" fmla="val 802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001" rIns="42001" rtlCol="0" anchor="ctr"/>
          <a:lstStyle/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chemeClr val="accent5"/>
                </a:solidFill>
                <a:latin typeface="Houschka Pro Medium" panose="02000603000000020003"/>
                <a:cs typeface="Segoe UI Light" panose="020B0502040204020203" pitchFamily="34" charset="0"/>
              </a:rPr>
              <a:t>Prise en charge des effets indésirables en ville </a:t>
            </a:r>
          </a:p>
          <a:p>
            <a:pPr marL="42001" indent="-126004" defTabSz="106683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283">
                <a:solidFill>
                  <a:schemeClr val="accent5"/>
                </a:solidFill>
                <a:latin typeface="Houschka Pro Medium" panose="02000603000000020003"/>
                <a:cs typeface="Segoe UI Light" panose="020B0502040204020203" pitchFamily="34" charset="0"/>
              </a:rPr>
              <a:t>Coordination avec l’IDEC</a:t>
            </a:r>
          </a:p>
        </p:txBody>
      </p:sp>
    </p:spTree>
    <p:extLst>
      <p:ext uri="{BB962C8B-B14F-4D97-AF65-F5344CB8AC3E}">
        <p14:creationId xmlns:p14="http://schemas.microsoft.com/office/powerpoint/2010/main" val="191820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D2F6-95D6-4A90-72F8-2C76B3A96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F78EB8FE-6C47-7EF2-4811-440B46906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876" y="6346426"/>
            <a:ext cx="600891" cy="418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D63F3-0096-47C9-9189-84FD82E7C48C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6" name="Titre 2">
            <a:extLst>
              <a:ext uri="{FF2B5EF4-FFF2-40B4-BE49-F238E27FC236}">
                <a16:creationId xmlns:a16="http://schemas.microsoft.com/office/drawing/2014/main" id="{9514BCEF-D8F7-3A4E-450C-756605BA8B5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59488" y="-104354"/>
            <a:ext cx="11332438" cy="788143"/>
          </a:xfrm>
          <a:prstGeom prst="roundRect">
            <a:avLst>
              <a:gd name="adj" fmla="val 0"/>
            </a:avLst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36000" numCol="1" anchor="ctr">
            <a:noAutofit/>
          </a:bodyPr>
          <a:lstStyle>
            <a:defPPr>
              <a:defRPr lang="fr-FR"/>
            </a:defPPr>
            <a:lvl1pPr marR="0" lvl="0" indent="0" fontAlgn="auto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 Les codes forfaits et leurs conditions de déclenchement – Ile de France</a:t>
            </a: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F8757AD9-2B42-A6FC-1A79-07A203514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803905"/>
              </p:ext>
            </p:extLst>
          </p:nvPr>
        </p:nvGraphicFramePr>
        <p:xfrm>
          <a:off x="127774" y="1576650"/>
          <a:ext cx="11936451" cy="4176450"/>
        </p:xfrm>
        <a:graphic>
          <a:graphicData uri="http://schemas.openxmlformats.org/drawingml/2006/table">
            <a:tbl>
              <a:tblPr/>
              <a:tblGrid>
                <a:gridCol w="1045188">
                  <a:extLst>
                    <a:ext uri="{9D8B030D-6E8A-4147-A177-3AD203B41FA5}">
                      <a16:colId xmlns:a16="http://schemas.microsoft.com/office/drawing/2014/main" val="4270310086"/>
                    </a:ext>
                  </a:extLst>
                </a:gridCol>
                <a:gridCol w="940428">
                  <a:extLst>
                    <a:ext uri="{9D8B030D-6E8A-4147-A177-3AD203B41FA5}">
                      <a16:colId xmlns:a16="http://schemas.microsoft.com/office/drawing/2014/main" val="820813935"/>
                    </a:ext>
                  </a:extLst>
                </a:gridCol>
                <a:gridCol w="1078726">
                  <a:extLst>
                    <a:ext uri="{9D8B030D-6E8A-4147-A177-3AD203B41FA5}">
                      <a16:colId xmlns:a16="http://schemas.microsoft.com/office/drawing/2014/main" val="763636375"/>
                    </a:ext>
                  </a:extLst>
                </a:gridCol>
                <a:gridCol w="3614191">
                  <a:extLst>
                    <a:ext uri="{9D8B030D-6E8A-4147-A177-3AD203B41FA5}">
                      <a16:colId xmlns:a16="http://schemas.microsoft.com/office/drawing/2014/main" val="105913958"/>
                    </a:ext>
                  </a:extLst>
                </a:gridCol>
                <a:gridCol w="1143264">
                  <a:extLst>
                    <a:ext uri="{9D8B030D-6E8A-4147-A177-3AD203B41FA5}">
                      <a16:colId xmlns:a16="http://schemas.microsoft.com/office/drawing/2014/main" val="3985466871"/>
                    </a:ext>
                  </a:extLst>
                </a:gridCol>
                <a:gridCol w="1401422">
                  <a:extLst>
                    <a:ext uri="{9D8B030D-6E8A-4147-A177-3AD203B41FA5}">
                      <a16:colId xmlns:a16="http://schemas.microsoft.com/office/drawing/2014/main" val="1100355164"/>
                    </a:ext>
                  </a:extLst>
                </a:gridCol>
                <a:gridCol w="1356616">
                  <a:extLst>
                    <a:ext uri="{9D8B030D-6E8A-4147-A177-3AD203B41FA5}">
                      <a16:colId xmlns:a16="http://schemas.microsoft.com/office/drawing/2014/main" val="2070525589"/>
                    </a:ext>
                  </a:extLst>
                </a:gridCol>
                <a:gridCol w="1356616">
                  <a:extLst>
                    <a:ext uri="{9D8B030D-6E8A-4147-A177-3AD203B41FA5}">
                      <a16:colId xmlns:a16="http://schemas.microsoft.com/office/drawing/2014/main" val="2431779954"/>
                    </a:ext>
                  </a:extLst>
                </a:gridCol>
              </a:tblGrid>
              <a:tr h="553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cap="small" baseline="0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Séquences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cap="small" baseline="0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Paramètre 1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cap="small" baseline="0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Paramètre 2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cap="small" baseline="0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Paramètres 3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cap="small" baseline="0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Paramètre 4 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cap="small" baseline="0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Code forfait à générer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cap="small" baseline="0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Montant du forfait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cap="small" baseline="0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Pour information: Acteur concerné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1881"/>
                  </a:ext>
                </a:extLst>
              </a:tr>
              <a:tr h="4750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Quelle est la séquence finie?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Quel est le lieu de dispensation ?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Quelles sont les variables de prise en charge à prendre en compte?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Quels sont les acteurs concernés ? 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Quel est le code forfait correspondant ?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Quel est le prix du forfait ?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Quel est le destinataire du forfait ?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51724"/>
                  </a:ext>
                </a:extLst>
              </a:tr>
              <a:tr h="4799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Séquence 1</a:t>
                      </a:r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31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Date fin de séquence 1</a:t>
                      </a:r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Ville</a:t>
                      </a:r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Réception du bulletin d'adhésion PHO </a:t>
                      </a:r>
                    </a:p>
                  </a:txBody>
                  <a:tcPr marL="1611" marR="1611" marT="161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PHO 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19NSIA1PC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80 €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Pharmacien d'officine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24370"/>
                  </a:ext>
                </a:extLst>
              </a:tr>
              <a:tr h="664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PUI/Autre PUI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Réception du bulletin d’adhésion PHO</a:t>
                      </a:r>
                      <a:endParaRPr lang="fr-FR" sz="2400" dirty="0"/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PHO </a:t>
                      </a:r>
                    </a:p>
                  </a:txBody>
                  <a:tcPr marL="1611" marR="1611" marT="161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19NSIB1PC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40 €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Pharmacien d'officine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70379"/>
                  </a:ext>
                </a:extLst>
              </a:tr>
              <a:tr h="8492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Séquence 2</a:t>
                      </a:r>
                    </a:p>
                  </a:txBody>
                  <a:tcPr anchor="ctr"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Date fin de séquence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Au moins 2 échanges tracés entre le PHO et l’ETB</a:t>
                      </a:r>
                    </a:p>
                  </a:txBody>
                  <a:tcPr marL="1611" marR="1611" marT="161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PHO 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19NSIA2PC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80 €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Pharmacien d'officine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7708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cap="small" baseline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</a:rPr>
                        <a:t>Séquence 3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Date fin de séquence 3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Ville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Au moins 3 échanges tracés entre PHO et ETB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PHO 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19NSIA3PC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50 €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Pharmacien d'officine</a:t>
                      </a:r>
                    </a:p>
                  </a:txBody>
                  <a:tcPr marL="1611" marR="1611" marT="1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71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47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ACA1-6B2D-B58E-7D5A-336DBE3B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4CF358C-9C32-5B5F-358D-2CD91C47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753" y="6382889"/>
            <a:ext cx="44631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D63F3-0096-47C9-9189-84FD82E7C48C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D57E6-1D41-1DEC-3822-1DA36B6CD058}"/>
              </a:ext>
            </a:extLst>
          </p:cNvPr>
          <p:cNvSpPr/>
          <p:nvPr/>
        </p:nvSpPr>
        <p:spPr>
          <a:xfrm>
            <a:off x="0" y="0"/>
            <a:ext cx="11125201" cy="79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Suite à l’avis favorable du CTIS &amp; CSIS à la généralisation d’</a:t>
            </a:r>
            <a:r>
              <a:rPr kumimoji="0" lang="fr-FR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Onco’Link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, nous sommes passés en phase transitoire le 03/11/2025 pour une durée de 18 mois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9EF8BD-6626-FC1A-F4BF-8B10E337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580"/>
            <a:ext cx="12192000" cy="565290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59B7997-0559-2F22-EABB-15635805A00A}"/>
              </a:ext>
            </a:extLst>
          </p:cNvPr>
          <p:cNvSpPr/>
          <p:nvPr/>
        </p:nvSpPr>
        <p:spPr>
          <a:xfrm>
            <a:off x="8414658" y="990600"/>
            <a:ext cx="3696410" cy="5757413"/>
          </a:xfrm>
          <a:prstGeom prst="roundRect">
            <a:avLst>
              <a:gd name="adj" fmla="val 871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02" tIns="126003" rtlCol="0" anchor="ctr"/>
          <a:lstStyle/>
          <a:p>
            <a:pPr marL="333385" marR="0" lvl="0" indent="-333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51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ouschka Pro Medium" panose="02000603000000020003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47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1CB7-2E09-8D79-E76A-26AEC6B37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EBEE896-7A92-4027-A614-5BFCE876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753" y="6382889"/>
            <a:ext cx="44631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8D63F3-0096-47C9-9189-84FD82E7C48C}" type="slidenum">
              <a:rPr lang="fr-FR" b="1" smtClean="0"/>
              <a:pPr/>
              <a:t>6</a:t>
            </a:fld>
            <a:endParaRPr lang="fr-FR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3FFB8-628E-EFE2-EAC3-899C7CD832D7}"/>
              </a:ext>
            </a:extLst>
          </p:cNvPr>
          <p:cNvSpPr/>
          <p:nvPr/>
        </p:nvSpPr>
        <p:spPr>
          <a:xfrm>
            <a:off x="0" y="0"/>
            <a:ext cx="11125201" cy="79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000" b="1" dirty="0">
                <a:solidFill>
                  <a:prstClr val="white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L’avis du CTIS (1/2)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267DC16-B1CD-0EFF-D92C-BBEE37907BA5}"/>
              </a:ext>
            </a:extLst>
          </p:cNvPr>
          <p:cNvSpPr/>
          <p:nvPr/>
        </p:nvSpPr>
        <p:spPr>
          <a:xfrm>
            <a:off x="183330" y="2060903"/>
            <a:ext cx="5784217" cy="3512583"/>
          </a:xfrm>
          <a:prstGeom prst="roundRect">
            <a:avLst>
              <a:gd name="adj" fmla="val 871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02" tIns="126003" rtlCol="0" anchor="ctr"/>
          <a:lstStyle/>
          <a:p>
            <a:pPr algn="just">
              <a:spcAft>
                <a:spcPts val="350"/>
              </a:spcAft>
            </a:pPr>
            <a:r>
              <a:rPr lang="fr-FR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 parcours innovant à plusieurs niveaux:</a:t>
            </a:r>
            <a:endParaRPr lang="fr-FR" dirty="0">
              <a:solidFill>
                <a:schemeClr val="tx1"/>
              </a:solidFill>
              <a:latin typeface="Houschka Pro Medium" panose="02000603000000020003"/>
              <a:ea typeface="Calibri" panose="020F0502020204030204"/>
              <a:cs typeface="Calibri"/>
            </a:endParaRPr>
          </a:p>
          <a:p>
            <a:pPr marL="161485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Par la consolidation d’une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organisation interne hospitalière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adaptée</a:t>
            </a:r>
          </a:p>
          <a:p>
            <a:pPr marL="161485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En rendant possible les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échanges réguliers avec le patient</a:t>
            </a:r>
          </a:p>
          <a:p>
            <a:pPr marL="161485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En systématisant, de façon inédite, un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dialogue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 entre pharmaciens hospitaliers (PHH) et pharmaciens d’officine (PHO)</a:t>
            </a:r>
          </a:p>
          <a:p>
            <a:pPr marL="161485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En encourageant la pratique des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entretiens pharmaceutiques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en ville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AAD3A46-CEA7-172E-11B0-F321B7B08C4E}"/>
              </a:ext>
            </a:extLst>
          </p:cNvPr>
          <p:cNvSpPr/>
          <p:nvPr/>
        </p:nvSpPr>
        <p:spPr>
          <a:xfrm>
            <a:off x="1142932" y="1781312"/>
            <a:ext cx="3939803" cy="49130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latin typeface="Houschka Pro Medium" panose="02000603000000020003"/>
                <a:cs typeface="Segoe UI Light" panose="020B0502040204020203" pitchFamily="34" charset="0"/>
              </a:rPr>
              <a:t>Un p</a:t>
            </a:r>
            <a:r>
              <a:rPr lang="fr-FR" sz="1800" b="1" dirty="0">
                <a:latin typeface="Houschka Pro Medium" panose="02000603000000020003"/>
                <a:cs typeface="Segoe UI Light" panose="020B0502040204020203" pitchFamily="34" charset="0"/>
              </a:rPr>
              <a:t>arcours innovant</a:t>
            </a:r>
            <a:endParaRPr lang="fr-FR" sz="1800" dirty="0">
              <a:latin typeface="Houschka Pro Medium" panose="02000603000000020003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20AE0B-3AF6-23B7-12A1-065C8D871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3" y="1679798"/>
            <a:ext cx="546011" cy="546011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FC191D-670D-2712-1006-27A124FFB55B}"/>
              </a:ext>
            </a:extLst>
          </p:cNvPr>
          <p:cNvSpPr/>
          <p:nvPr/>
        </p:nvSpPr>
        <p:spPr>
          <a:xfrm>
            <a:off x="6229595" y="2060903"/>
            <a:ext cx="5784217" cy="3512583"/>
          </a:xfrm>
          <a:prstGeom prst="roundRect">
            <a:avLst>
              <a:gd name="adj" fmla="val 8719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02" tIns="126003" rtlCol="0" anchor="ctr"/>
          <a:lstStyle/>
          <a:p>
            <a:pPr marL="200031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collaboration étroite en acteurs hospitaliers &amp; de ville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qui augmente la pertinence de l’action de chacun </a:t>
            </a:r>
          </a:p>
          <a:p>
            <a:pPr marL="200031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Une mise en œuvre effective des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entretiens pharmaceutiques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grâce au contact initial du PHH vers le PHO désigné par le patient</a:t>
            </a:r>
          </a:p>
          <a:p>
            <a:pPr marL="200031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relation de confiance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créée entre PHO, PHH et patient </a:t>
            </a:r>
          </a:p>
          <a:p>
            <a:pPr marL="200031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 besoin d’identifier les leviers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d’implication du médecin traitant </a:t>
            </a:r>
          </a:p>
          <a:p>
            <a:pPr marL="200031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dynamique territoriale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(ARS, URPS…) nécessaire pour soutenir l’implication des professionnels libéraux dans ces parcours</a:t>
            </a:r>
            <a:endParaRPr lang="fr-FR" sz="1517" dirty="0">
              <a:solidFill>
                <a:schemeClr val="tx1"/>
              </a:solidFill>
              <a:latin typeface="Houschka Pro Medium" panose="02000603000000020003"/>
              <a:ea typeface="Calibri" panose="020F0502020204030204"/>
              <a:cs typeface="Calibri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F6A333B-C647-F6F0-04BD-7101A8730793}"/>
              </a:ext>
            </a:extLst>
          </p:cNvPr>
          <p:cNvSpPr/>
          <p:nvPr/>
        </p:nvSpPr>
        <p:spPr>
          <a:xfrm>
            <a:off x="7208389" y="1781312"/>
            <a:ext cx="3939803" cy="49130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800" b="1" dirty="0">
                <a:latin typeface="Houschka Pro Medium" panose="02000603000000020003"/>
                <a:cs typeface="Segoe UI Light" panose="020B0502040204020203" pitchFamily="34" charset="0"/>
              </a:rPr>
              <a:t>Un décloisonnement ville-hôpital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417C02-A952-77AD-798F-F66186C0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097" y="1726607"/>
            <a:ext cx="546011" cy="5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4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648A-51AE-F43C-8AAF-51B698BB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B532B6-E4D0-3A3B-FBDF-7465DCBA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753" y="6382889"/>
            <a:ext cx="44631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8D63F3-0096-47C9-9189-84FD82E7C48C}" type="slidenum">
              <a:rPr lang="fr-FR" b="1" smtClean="0"/>
              <a:pPr/>
              <a:t>7</a:t>
            </a:fld>
            <a:endParaRPr lang="fr-FR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4304A-4035-9A4A-E3D7-F90993669E75}"/>
              </a:ext>
            </a:extLst>
          </p:cNvPr>
          <p:cNvSpPr/>
          <p:nvPr/>
        </p:nvSpPr>
        <p:spPr>
          <a:xfrm>
            <a:off x="0" y="0"/>
            <a:ext cx="11125201" cy="79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000" b="1" dirty="0">
                <a:solidFill>
                  <a:prstClr val="white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L’avis du CTIS (2/2)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7719CB5-BE67-8FB9-5242-23A308F6B29E}"/>
              </a:ext>
            </a:extLst>
          </p:cNvPr>
          <p:cNvSpPr/>
          <p:nvPr/>
        </p:nvSpPr>
        <p:spPr>
          <a:xfrm>
            <a:off x="183330" y="2060904"/>
            <a:ext cx="5784217" cy="2434900"/>
          </a:xfrm>
          <a:prstGeom prst="roundRect">
            <a:avLst>
              <a:gd name="adj" fmla="val 871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02" tIns="126003" rtlCol="0" anchor="ctr"/>
          <a:lstStyle/>
          <a:p>
            <a:pPr marL="161485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Une mobilisation accrue du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PHO et de l’IDEC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en articulation avec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l’oncologue</a:t>
            </a:r>
          </a:p>
          <a:p>
            <a:pPr marL="161485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évaluation tripartite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 indispensable au démarrage du parcours</a:t>
            </a:r>
          </a:p>
          <a:p>
            <a:pPr marL="161485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L’importance de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procédures internes &amp; ressources humaines dédiées au parcours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 pour créer du lien avec la ville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6EAFC02-7D07-98DD-4EC7-BEDF1CA92BEE}"/>
              </a:ext>
            </a:extLst>
          </p:cNvPr>
          <p:cNvSpPr/>
          <p:nvPr/>
        </p:nvSpPr>
        <p:spPr>
          <a:xfrm>
            <a:off x="1142932" y="1737767"/>
            <a:ext cx="3939803" cy="62443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>
                <a:latin typeface="Houschka Pro Medium" panose="02000603000000020003"/>
                <a:cs typeface="Segoe UI Light" panose="020B0502040204020203" pitchFamily="34" charset="0"/>
              </a:rPr>
              <a:t>Une transformation des organisations intrahospitalières </a:t>
            </a:r>
            <a:endParaRPr lang="fr-FR" sz="1800" dirty="0">
              <a:latin typeface="Houschka Pro Medium" panose="02000603000000020003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8E45457-30EE-28D7-5672-49594F53144D}"/>
              </a:ext>
            </a:extLst>
          </p:cNvPr>
          <p:cNvSpPr/>
          <p:nvPr/>
        </p:nvSpPr>
        <p:spPr>
          <a:xfrm>
            <a:off x="6229595" y="2060904"/>
            <a:ext cx="5784217" cy="2434900"/>
          </a:xfrm>
          <a:prstGeom prst="roundRect">
            <a:avLst>
              <a:gd name="adj" fmla="val 871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02" tIns="126003" rtlCol="0" anchor="ctr"/>
          <a:lstStyle/>
          <a:p>
            <a:pPr algn="just">
              <a:spcAft>
                <a:spcPts val="350"/>
              </a:spcAft>
            </a:pPr>
            <a:r>
              <a:rPr lang="fr-FR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 modèle économique qui a renforcé l’intérêt général à agir et qui reposait sur:</a:t>
            </a:r>
          </a:p>
          <a:p>
            <a:pPr marL="200031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solidarisation des acteurs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: des séquences facturées dès lors que les interventions sont réalisées de part et d’autre </a:t>
            </a:r>
          </a:p>
          <a:p>
            <a:pPr marL="200031" indent="-200031" algn="just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majoration de la partie hospitalière </a:t>
            </a:r>
            <a:r>
              <a:rPr lang="fr-FR" sz="1600" dirty="0">
                <a:solidFill>
                  <a:schemeClr val="tx1"/>
                </a:solidFill>
                <a:latin typeface="Houschka Pro Medium" panose="02000603000000020003"/>
                <a:ea typeface="Calibri" panose="020F0502020204030204"/>
                <a:cs typeface="Calibri"/>
              </a:rPr>
              <a:t>du forfait lors que le PHO est présent comme intervenant auprès du patient</a:t>
            </a:r>
            <a:endParaRPr lang="fr-FR" sz="1517" dirty="0">
              <a:solidFill>
                <a:schemeClr val="tx1"/>
              </a:solidFill>
              <a:latin typeface="Houschka Pro Medium" panose="02000603000000020003"/>
              <a:ea typeface="Calibri" panose="020F0502020204030204"/>
              <a:cs typeface="Calibri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BE75CE3-2935-35E0-1591-BB56B5479582}"/>
              </a:ext>
            </a:extLst>
          </p:cNvPr>
          <p:cNvSpPr/>
          <p:nvPr/>
        </p:nvSpPr>
        <p:spPr>
          <a:xfrm>
            <a:off x="7208389" y="1759540"/>
            <a:ext cx="3939803" cy="5808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800" b="1" dirty="0">
                <a:latin typeface="Houschka Pro Medium" panose="02000603000000020003"/>
                <a:cs typeface="Segoe UI Light" panose="020B0502040204020203" pitchFamily="34" charset="0"/>
              </a:rPr>
              <a:t>Un modèle économique incitatif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15F25D-E26F-8963-A65D-BCB9C081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169" y="1797976"/>
            <a:ext cx="504011" cy="504011"/>
          </a:xfrm>
          <a:prstGeom prst="rect">
            <a:avLst/>
          </a:prstGeom>
        </p:spPr>
      </p:pic>
      <p:pic>
        <p:nvPicPr>
          <p:cNvPr id="15" name="Image 14" descr="Une image contenant capture d’écran, Rectangl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99C7A2F2-8A2A-8D09-10B2-C5825432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64" y="1786167"/>
            <a:ext cx="515820" cy="5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7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27/09/2019 15:52:17397178332"/>
  <p:tag name="TOCTEMPLATESHAPENAME" val="Numér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27/09/2019 15:52:541021268787"/>
  <p:tag name="TOCTEMPLATESHAPENAME" val="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2_BON MASQUE FOCUS 34">
  <a:themeElements>
    <a:clrScheme name="Article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414"/>
      </a:accent1>
      <a:accent2>
        <a:srgbClr val="2FACBC"/>
      </a:accent2>
      <a:accent3>
        <a:srgbClr val="246C94"/>
      </a:accent3>
      <a:accent4>
        <a:srgbClr val="3493A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itres">
  <a:themeElements>
    <a:clrScheme name="Article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414"/>
      </a:accent1>
      <a:accent2>
        <a:srgbClr val="2FACBC"/>
      </a:accent2>
      <a:accent3>
        <a:srgbClr val="246C94"/>
      </a:accent3>
      <a:accent4>
        <a:srgbClr val="3493A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Light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Govhe art 51">
  <a:themeElements>
    <a:clrScheme name="Article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414"/>
      </a:accent1>
      <a:accent2>
        <a:srgbClr val="2FACBC"/>
      </a:accent2>
      <a:accent3>
        <a:srgbClr val="246C94"/>
      </a:accent3>
      <a:accent4>
        <a:srgbClr val="3493A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he art 51" id="{3AAABEBD-FFB9-41BD-9439-E3AB86E38A1D}" vid="{5BB240E9-23B6-408A-971E-EC7C9D7BC5C7}"/>
    </a:ext>
  </a:extLst>
</a:theme>
</file>

<file path=ppt/theme/theme4.xml><?xml version="1.0" encoding="utf-8"?>
<a:theme xmlns:a="http://schemas.openxmlformats.org/drawingml/2006/main" name="4_BON MASQUE FOCUS 34">
  <a:themeElements>
    <a:clrScheme name="Article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414"/>
      </a:accent1>
      <a:accent2>
        <a:srgbClr val="2FACBC"/>
      </a:accent2>
      <a:accent3>
        <a:srgbClr val="246C94"/>
      </a:accent3>
      <a:accent4>
        <a:srgbClr val="3493A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Govhe art 51">
  <a:themeElements>
    <a:clrScheme name="Article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414"/>
      </a:accent1>
      <a:accent2>
        <a:srgbClr val="2FACBC"/>
      </a:accent2>
      <a:accent3>
        <a:srgbClr val="246C94"/>
      </a:accent3>
      <a:accent4>
        <a:srgbClr val="3493A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he art 51" id="{3AAABEBD-FFB9-41BD-9439-E3AB86E38A1D}" vid="{5BB240E9-23B6-408A-971E-EC7C9D7BC5C7}"/>
    </a:ext>
  </a:extLst>
</a:theme>
</file>

<file path=ppt/theme/theme6.xml><?xml version="1.0" encoding="utf-8"?>
<a:theme xmlns:a="http://schemas.openxmlformats.org/drawingml/2006/main" name="5_Govhe art 51">
  <a:themeElements>
    <a:clrScheme name="Article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414"/>
      </a:accent1>
      <a:accent2>
        <a:srgbClr val="2FACBC"/>
      </a:accent2>
      <a:accent3>
        <a:srgbClr val="246C94"/>
      </a:accent3>
      <a:accent4>
        <a:srgbClr val="3493A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he art 51" id="{3AAABEBD-FFB9-41BD-9439-E3AB86E38A1D}" vid="{5BB240E9-23B6-408A-971E-EC7C9D7BC5C7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F32F4315CFB469D987B4A9219DDFA" ma:contentTypeVersion="15" ma:contentTypeDescription="Create a new document." ma:contentTypeScope="" ma:versionID="612bfce5fc26fbbafa18ddcdd90b5355">
  <xsd:schema xmlns:xsd="http://www.w3.org/2001/XMLSchema" xmlns:xs="http://www.w3.org/2001/XMLSchema" xmlns:p="http://schemas.microsoft.com/office/2006/metadata/properties" xmlns:ns2="96a0d561-af6e-48f2-a376-f2e8e21afdca" xmlns:ns3="0e452c2e-5529-44a0-88b4-d945b69d5f4d" targetNamespace="http://schemas.microsoft.com/office/2006/metadata/properties" ma:root="true" ma:fieldsID="7b71c92ea99b804256c1ba0451047c3f" ns2:_="" ns3:_="">
    <xsd:import namespace="96a0d561-af6e-48f2-a376-f2e8e21afdca"/>
    <xsd:import namespace="0e452c2e-5529-44a0-88b4-d945b69d5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0d561-af6e-48f2-a376-f2e8e21afd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b4dc25f-bfef-4317-8622-4ca3813c8c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2c2e-5529-44a0-88b4-d945b69d5f4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182274a-4cec-48a5-9c87-63e50d87f176}" ma:internalName="TaxCatchAll" ma:showField="CatchAllData" ma:web="0e452c2e-5529-44a0-88b4-d945b69d5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a0d561-af6e-48f2-a376-f2e8e21afdca">
      <Terms xmlns="http://schemas.microsoft.com/office/infopath/2007/PartnerControls"/>
    </lcf76f155ced4ddcb4097134ff3c332f>
    <TaxCatchAll xmlns="0e452c2e-5529-44a0-88b4-d945b69d5f4d" xsi:nil="true"/>
  </documentManagement>
</p:properties>
</file>

<file path=customXml/itemProps1.xml><?xml version="1.0" encoding="utf-8"?>
<ds:datastoreItem xmlns:ds="http://schemas.openxmlformats.org/officeDocument/2006/customXml" ds:itemID="{F07E4DBF-F1F8-471D-A32B-2FC095CD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a0d561-af6e-48f2-a376-f2e8e21afdca"/>
    <ds:schemaRef ds:uri="0e452c2e-5529-44a0-88b4-d945b69d5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31BD70-5255-4139-8644-FDE0BA1CA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1D8EF1-A226-4F99-B40A-F8C35D47B944}">
  <ds:schemaRefs>
    <ds:schemaRef ds:uri="http://purl.org/dc/elements/1.1/"/>
    <ds:schemaRef ds:uri="http://purl.org/dc/terms/"/>
    <ds:schemaRef ds:uri="96a0d561-af6e-48f2-a376-f2e8e21afdca"/>
    <ds:schemaRef ds:uri="http://schemas.microsoft.com/office/2006/documentManagement/types"/>
    <ds:schemaRef ds:uri="0e452c2e-5529-44a0-88b4-d945b69d5f4d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8725</TotalTime>
  <Words>862</Words>
  <Application>Microsoft Macintosh PowerPoint</Application>
  <PresentationFormat>Grand écran</PresentationFormat>
  <Paragraphs>145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Arial</vt:lpstr>
      <vt:lpstr>Calibri</vt:lpstr>
      <vt:lpstr>Houschka Pro Medium</vt:lpstr>
      <vt:lpstr>Segoe UI</vt:lpstr>
      <vt:lpstr>Segoe UI Light</vt:lpstr>
      <vt:lpstr>Segoe UI Semibold</vt:lpstr>
      <vt:lpstr>Wingdings</vt:lpstr>
      <vt:lpstr>2_BON MASQUE FOCUS 34</vt:lpstr>
      <vt:lpstr>2_Titres</vt:lpstr>
      <vt:lpstr>3_Govhe art 51</vt:lpstr>
      <vt:lpstr>4_BON MASQUE FOCUS 34</vt:lpstr>
      <vt:lpstr>2_Govhe art 51</vt:lpstr>
      <vt:lpstr>5_Govhe art 51</vt:lpstr>
      <vt:lpstr>Présentation du parcours Onco’Link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Mehdi Seqqat Dakhama</dc:creator>
  <cp:lastModifiedBy>URPS Pharmaciens IDF Pharmacien</cp:lastModifiedBy>
  <cp:revision>7</cp:revision>
  <dcterms:created xsi:type="dcterms:W3CDTF">2021-03-04T15:09:18Z</dcterms:created>
  <dcterms:modified xsi:type="dcterms:W3CDTF">2026-03-20T16:42:43Z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0x010100214F32F4315CFB469D987B4A9219DDFA</vt:lpwstr>
  </property>
  <property fmtid="{D5CDD505-2E9C-101B-9397-08002B2CF9AE}" pid="3" name="MediaServiceImageTags">
    <vt:lpwstr/>
  </property>
</Properties>
</file>